
<file path=[Content_Types].xml><?xml version="1.0" encoding="utf-8"?>
<Types xmlns="http://schemas.openxmlformats.org/package/2006/content-types">
  <Default Extension="png" ContentType="image/png"/>
  <Default Extension="svg" ContentType="image/svg+xml"/>
  <Default Extension="jfif"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6"/>
  </p:notesMasterIdLst>
  <p:sldIdLst>
    <p:sldId id="256" r:id="rId2"/>
    <p:sldId id="257" r:id="rId3"/>
    <p:sldId id="258" r:id="rId4"/>
    <p:sldId id="271" r:id="rId5"/>
    <p:sldId id="262" r:id="rId6"/>
    <p:sldId id="286" r:id="rId7"/>
    <p:sldId id="259" r:id="rId8"/>
    <p:sldId id="280" r:id="rId9"/>
    <p:sldId id="281" r:id="rId10"/>
    <p:sldId id="282" r:id="rId11"/>
    <p:sldId id="283" r:id="rId12"/>
    <p:sldId id="284" r:id="rId13"/>
    <p:sldId id="278" r:id="rId14"/>
    <p:sldId id="279" r:id="rId15"/>
  </p:sldIdLst>
  <p:sldSz cx="9144000" cy="6858000" type="screen4x3"/>
  <p:notesSz cx="6858000" cy="9144000"/>
  <p:embeddedFontLst>
    <p:embeddedFont>
      <p:font typeface="Montserrat" panose="00000500000000000000" pitchFamily="2" charset="0"/>
      <p:regular r:id="rId17"/>
      <p:bold r:id="rId18"/>
      <p:italic r:id="rId19"/>
      <p:boldItalic r:id="rId20"/>
    </p:embeddedFont>
    <p:embeddedFont>
      <p:font typeface="Montserrat Medium" panose="00000600000000000000" pitchFamily="2"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F5B"/>
    <a:srgbClr val="4ECDC4"/>
    <a:srgbClr val="C7F464"/>
    <a:srgbClr val="5A6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76288A9A-663C-48E1-99DD-29E79E427F93}">
  <a:tblStyle styleId="{76288A9A-663C-48E1-99DD-29E79E427F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31" autoAdjust="0"/>
    <p:restoredTop sz="94660"/>
  </p:normalViewPr>
  <p:slideViewPr>
    <p:cSldViewPr snapToGrid="0">
      <p:cViewPr>
        <p:scale>
          <a:sx n="82" d="100"/>
          <a:sy n="82" d="100"/>
        </p:scale>
        <p:origin x="18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2467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52695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2804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37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8316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87327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C7F464"/>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3012325" y="2960550"/>
            <a:ext cx="5445900" cy="2405700"/>
          </a:xfrm>
          <a:prstGeom prst="rect">
            <a:avLst/>
          </a:prstGeom>
        </p:spPr>
        <p:txBody>
          <a:bodyPr spcFirstLastPara="1" wrap="square" lIns="91425" tIns="91425" rIns="91425" bIns="91425" anchor="b" anchorCtr="0"/>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a:endParaRPr/>
          </a:p>
        </p:txBody>
      </p:sp>
      <p:sp>
        <p:nvSpPr>
          <p:cNvPr id="10" name="Shape 10"/>
          <p:cNvSpPr/>
          <p:nvPr/>
        </p:nvSpPr>
        <p:spPr>
          <a:xfrm>
            <a:off x="6208125" y="5619450"/>
            <a:ext cx="2250000" cy="137700"/>
          </a:xfrm>
          <a:prstGeom prst="rect">
            <a:avLst/>
          </a:prstGeom>
          <a:solidFill>
            <a:srgbClr val="4ECDC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ECDC4"/>
        </a:solidFill>
        <a:effectLst/>
      </p:bgPr>
    </p:bg>
    <p:spTree>
      <p:nvGrpSpPr>
        <p:cNvPr id="1" name="Shape 11"/>
        <p:cNvGrpSpPr/>
        <p:nvPr/>
      </p:nvGrpSpPr>
      <p:grpSpPr>
        <a:xfrm>
          <a:off x="0" y="0"/>
          <a:ext cx="0" cy="0"/>
          <a:chOff x="0" y="0"/>
          <a:chExt cx="0" cy="0"/>
        </a:xfrm>
      </p:grpSpPr>
      <p:sp>
        <p:nvSpPr>
          <p:cNvPr id="12" name="Shape 12"/>
          <p:cNvSpPr/>
          <p:nvPr/>
        </p:nvSpPr>
        <p:spPr>
          <a:xfrm>
            <a:off x="5680600" y="0"/>
            <a:ext cx="34632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lstStyle>
            <a:lvl1pPr lvl="0" algn="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4" name="Shape 14"/>
          <p:cNvSpPr txBox="1">
            <a:spLocks noGrp="1"/>
          </p:cNvSpPr>
          <p:nvPr>
            <p:ph type="subTitle" idx="1"/>
          </p:nvPr>
        </p:nvSpPr>
        <p:spPr>
          <a:xfrm>
            <a:off x="6101100" y="3817852"/>
            <a:ext cx="2446500" cy="1910400"/>
          </a:xfrm>
          <a:prstGeom prst="rect">
            <a:avLst/>
          </a:prstGeom>
        </p:spPr>
        <p:txBody>
          <a:bodyPr spcFirstLastPara="1" wrap="square" lIns="91425" tIns="91425" rIns="91425" bIns="91425" anchor="b" anchorCtr="0"/>
          <a:lstStyle>
            <a:lvl1pPr lvl="0" rtl="0">
              <a:spcBef>
                <a:spcPts val="0"/>
              </a:spcBef>
              <a:spcAft>
                <a:spcPts val="0"/>
              </a:spcAft>
              <a:buClr>
                <a:srgbClr val="738498"/>
              </a:buClr>
              <a:buSzPts val="2200"/>
              <a:buNone/>
              <a:defRPr sz="2200">
                <a:solidFill>
                  <a:srgbClr val="738498"/>
                </a:solidFill>
              </a:defRPr>
            </a:lvl1pPr>
            <a:lvl2pPr lvl="1" rtl="0">
              <a:spcBef>
                <a:spcPts val="0"/>
              </a:spcBef>
              <a:spcAft>
                <a:spcPts val="0"/>
              </a:spcAft>
              <a:buClr>
                <a:srgbClr val="738498"/>
              </a:buClr>
              <a:buSzPts val="2200"/>
              <a:buNone/>
              <a:defRPr sz="2200">
                <a:solidFill>
                  <a:srgbClr val="738498"/>
                </a:solidFill>
              </a:defRPr>
            </a:lvl2pPr>
            <a:lvl3pPr lvl="2" rtl="0">
              <a:spcBef>
                <a:spcPts val="0"/>
              </a:spcBef>
              <a:spcAft>
                <a:spcPts val="0"/>
              </a:spcAft>
              <a:buClr>
                <a:srgbClr val="738498"/>
              </a:buClr>
              <a:buSzPts val="2200"/>
              <a:buNone/>
              <a:defRPr sz="2200">
                <a:solidFill>
                  <a:srgbClr val="738498"/>
                </a:solidFill>
              </a:defRPr>
            </a:lvl3pPr>
            <a:lvl4pPr lvl="3" rtl="0">
              <a:spcBef>
                <a:spcPts val="0"/>
              </a:spcBef>
              <a:spcAft>
                <a:spcPts val="0"/>
              </a:spcAft>
              <a:buClr>
                <a:srgbClr val="738498"/>
              </a:buClr>
              <a:buSzPts val="2200"/>
              <a:buNone/>
              <a:defRPr sz="2200">
                <a:solidFill>
                  <a:srgbClr val="738498"/>
                </a:solidFill>
              </a:defRPr>
            </a:lvl4pPr>
            <a:lvl5pPr lvl="4" rtl="0">
              <a:spcBef>
                <a:spcPts val="0"/>
              </a:spcBef>
              <a:spcAft>
                <a:spcPts val="0"/>
              </a:spcAft>
              <a:buClr>
                <a:srgbClr val="738498"/>
              </a:buClr>
              <a:buSzPts val="2200"/>
              <a:buNone/>
              <a:defRPr sz="2200">
                <a:solidFill>
                  <a:srgbClr val="738498"/>
                </a:solidFill>
              </a:defRPr>
            </a:lvl5pPr>
            <a:lvl6pPr lvl="5" rtl="0">
              <a:spcBef>
                <a:spcPts val="0"/>
              </a:spcBef>
              <a:spcAft>
                <a:spcPts val="0"/>
              </a:spcAft>
              <a:buClr>
                <a:srgbClr val="738498"/>
              </a:buClr>
              <a:buSzPts val="2200"/>
              <a:buNone/>
              <a:defRPr sz="2200">
                <a:solidFill>
                  <a:srgbClr val="738498"/>
                </a:solidFill>
              </a:defRPr>
            </a:lvl6pPr>
            <a:lvl7pPr lvl="6" rtl="0">
              <a:spcBef>
                <a:spcPts val="0"/>
              </a:spcBef>
              <a:spcAft>
                <a:spcPts val="0"/>
              </a:spcAft>
              <a:buClr>
                <a:srgbClr val="738498"/>
              </a:buClr>
              <a:buSzPts val="2200"/>
              <a:buNone/>
              <a:defRPr sz="2200">
                <a:solidFill>
                  <a:srgbClr val="738498"/>
                </a:solidFill>
              </a:defRPr>
            </a:lvl7pPr>
            <a:lvl8pPr lvl="7" rtl="0">
              <a:spcBef>
                <a:spcPts val="0"/>
              </a:spcBef>
              <a:spcAft>
                <a:spcPts val="0"/>
              </a:spcAft>
              <a:buClr>
                <a:srgbClr val="738498"/>
              </a:buClr>
              <a:buSzPts val="2200"/>
              <a:buNone/>
              <a:defRPr sz="2200">
                <a:solidFill>
                  <a:srgbClr val="738498"/>
                </a:solidFill>
              </a:defRPr>
            </a:lvl8pPr>
            <a:lvl9pPr lvl="8" rtl="0">
              <a:spcBef>
                <a:spcPts val="0"/>
              </a:spcBef>
              <a:spcAft>
                <a:spcPts val="0"/>
              </a:spcAft>
              <a:buClr>
                <a:srgbClr val="738498"/>
              </a:buClr>
              <a:buSzPts val="2200"/>
              <a:buNone/>
              <a:defRPr sz="2200">
                <a:solidFill>
                  <a:srgbClr val="73849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91200" y="634300"/>
            <a:ext cx="7761600" cy="6579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Shape 28"/>
          <p:cNvSpPr txBox="1">
            <a:spLocks noGrp="1"/>
          </p:cNvSpPr>
          <p:nvPr>
            <p:ph type="body" idx="1"/>
          </p:nvPr>
        </p:nvSpPr>
        <p:spPr>
          <a:xfrm>
            <a:off x="691200" y="1857900"/>
            <a:ext cx="3767400" cy="4710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9" name="Shape 29"/>
          <p:cNvSpPr txBox="1">
            <a:spLocks noGrp="1"/>
          </p:cNvSpPr>
          <p:nvPr>
            <p:ph type="body" idx="2"/>
          </p:nvPr>
        </p:nvSpPr>
        <p:spPr>
          <a:xfrm>
            <a:off x="4685500" y="1857900"/>
            <a:ext cx="3767400" cy="4710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Shape 30"/>
          <p:cNvSpPr/>
          <p:nvPr/>
        </p:nvSpPr>
        <p:spPr>
          <a:xfrm>
            <a:off x="813273" y="1506189"/>
            <a:ext cx="1533600" cy="137700"/>
          </a:xfrm>
          <a:prstGeom prst="rect">
            <a:avLst/>
          </a:prstGeom>
          <a:solidFill>
            <a:srgbClr val="4ECDC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0" y="0"/>
            <a:ext cx="137700" cy="6858000"/>
          </a:xfrm>
          <a:prstGeom prst="rect">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4ECDC4"/>
        </a:solidFill>
        <a:effectLst/>
      </p:bgPr>
    </p:bg>
    <p:spTree>
      <p:nvGrpSpPr>
        <p:cNvPr id="1" name="Shape 47"/>
        <p:cNvGrpSpPr/>
        <p:nvPr/>
      </p:nvGrpSpPr>
      <p:grpSpPr>
        <a:xfrm>
          <a:off x="0" y="0"/>
          <a:ext cx="0" cy="0"/>
          <a:chOff x="0" y="0"/>
          <a:chExt cx="0" cy="0"/>
        </a:xfrm>
      </p:grpSpPr>
      <p:sp>
        <p:nvSpPr>
          <p:cNvPr id="48" name="Shape 48"/>
          <p:cNvSpPr/>
          <p:nvPr/>
        </p:nvSpPr>
        <p:spPr>
          <a:xfrm>
            <a:off x="-4" y="6720300"/>
            <a:ext cx="9144000" cy="137700"/>
          </a:xfrm>
          <a:prstGeom prst="rect">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91200" y="634300"/>
            <a:ext cx="7761600" cy="657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1pPr>
            <a:lvl2pPr lvl="1">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2pPr>
            <a:lvl3pPr lvl="2">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3pPr>
            <a:lvl4pPr lvl="3">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4pPr>
            <a:lvl5pPr lvl="4">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5pPr>
            <a:lvl6pPr lvl="5">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6pPr>
            <a:lvl7pPr lvl="6">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7pPr>
            <a:lvl8pPr lvl="7">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8pPr>
            <a:lvl9pPr lvl="8">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691200" y="1811604"/>
            <a:ext cx="7761600" cy="44121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C7F464"/>
              </a:buClr>
              <a:buSzPts val="2400"/>
              <a:buFont typeface="Montserrat"/>
              <a:buChar char="▣"/>
              <a:defRPr sz="2400">
                <a:solidFill>
                  <a:srgbClr val="454F5B"/>
                </a:solidFill>
                <a:latin typeface="Montserrat"/>
                <a:ea typeface="Montserrat"/>
                <a:cs typeface="Montserrat"/>
                <a:sym typeface="Montserrat"/>
              </a:defRPr>
            </a:lvl1pPr>
            <a:lvl2pPr marL="914400" lvl="1" indent="-355600">
              <a:spcBef>
                <a:spcPts val="0"/>
              </a:spcBef>
              <a:spcAft>
                <a:spcPts val="0"/>
              </a:spcAft>
              <a:buClr>
                <a:srgbClr val="C7F464"/>
              </a:buClr>
              <a:buSzPts val="2000"/>
              <a:buFont typeface="Montserrat"/>
              <a:buChar char="□"/>
              <a:defRPr sz="2000">
                <a:solidFill>
                  <a:srgbClr val="454F5B"/>
                </a:solidFill>
                <a:latin typeface="Montserrat"/>
                <a:ea typeface="Montserrat"/>
                <a:cs typeface="Montserrat"/>
                <a:sym typeface="Montserrat"/>
              </a:defRPr>
            </a:lvl2pPr>
            <a:lvl3pPr marL="1371600" lvl="2" indent="-355600">
              <a:spcBef>
                <a:spcPts val="0"/>
              </a:spcBef>
              <a:spcAft>
                <a:spcPts val="0"/>
              </a:spcAft>
              <a:buClr>
                <a:srgbClr val="C7F464"/>
              </a:buClr>
              <a:buSzPts val="2000"/>
              <a:buFont typeface="Montserrat"/>
              <a:buChar char="■"/>
              <a:defRPr sz="2000">
                <a:solidFill>
                  <a:srgbClr val="454F5B"/>
                </a:solidFill>
                <a:latin typeface="Montserrat"/>
                <a:ea typeface="Montserrat"/>
                <a:cs typeface="Montserrat"/>
                <a:sym typeface="Montserrat"/>
              </a:defRPr>
            </a:lvl3pPr>
            <a:lvl4pPr marL="1828800" lvl="3"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4pPr>
            <a:lvl5pPr marL="2286000" lvl="4"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5pPr>
            <a:lvl6pPr marL="2743200" lvl="5"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6pPr>
            <a:lvl7pPr marL="3200400" lvl="6"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7pPr>
            <a:lvl8pPr marL="3657600" lvl="7"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8pPr>
            <a:lvl9pPr marL="4114800" lvl="8"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109861" y="3192198"/>
            <a:ext cx="5445900" cy="240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IN" dirty="0"/>
              <a:t>Dsense.AI</a:t>
            </a:r>
            <a:br>
              <a:rPr lang="en-IN" dirty="0"/>
            </a:br>
            <a:r>
              <a:rPr lang="en-IN" sz="1800" dirty="0"/>
              <a:t>(Pre-disaster tracking of Human Resource)</a:t>
            </a:r>
            <a:endParaRPr dirty="0"/>
          </a:p>
        </p:txBody>
      </p:sp>
      <p:sp>
        <p:nvSpPr>
          <p:cNvPr id="3" name="Shape 59">
            <a:extLst>
              <a:ext uri="{FF2B5EF4-FFF2-40B4-BE49-F238E27FC236}">
                <a16:creationId xmlns:a16="http://schemas.microsoft.com/office/drawing/2014/main" id="{A4F4CA61-A965-43D3-ACBE-B0185B542E06}"/>
              </a:ext>
            </a:extLst>
          </p:cNvPr>
          <p:cNvSpPr txBox="1"/>
          <p:nvPr/>
        </p:nvSpPr>
        <p:spPr>
          <a:xfrm>
            <a:off x="6230111" y="6504432"/>
            <a:ext cx="2228113" cy="353568"/>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200" b="1" dirty="0">
                <a:solidFill>
                  <a:srgbClr val="C7F464"/>
                </a:solidFill>
                <a:latin typeface="Montserrat"/>
                <a:ea typeface="Montserrat"/>
                <a:cs typeface="Montserrat"/>
                <a:sym typeface="Montserrat"/>
              </a:rPr>
              <a:t>IBM Call for Code </a:t>
            </a:r>
            <a:endParaRPr sz="1200" dirty="0">
              <a:solidFill>
                <a:srgbClr val="C7F464"/>
              </a:solidFill>
              <a:latin typeface="Montserrat"/>
              <a:ea typeface="Montserrat"/>
              <a:cs typeface="Montserrat"/>
              <a:sym typeface="Montserrat"/>
            </a:endParaRPr>
          </a:p>
          <a:p>
            <a:pPr marL="0" lvl="0" indent="0" rtl="0">
              <a:spcBef>
                <a:spcPts val="600"/>
              </a:spcBef>
              <a:spcAft>
                <a:spcPts val="0"/>
              </a:spcAft>
              <a:buNone/>
            </a:pPr>
            <a:endParaRPr sz="1200" dirty="0">
              <a:solidFill>
                <a:srgbClr val="C7F464"/>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dirty="0">
                <a:solidFill>
                  <a:srgbClr val="C7F464"/>
                </a:solidFill>
              </a:rPr>
              <a:t>4.</a:t>
            </a:r>
            <a:endParaRPr sz="9600" dirty="0">
              <a:solidFill>
                <a:srgbClr val="C7F464"/>
              </a:solidFill>
            </a:endParaRPr>
          </a:p>
          <a:p>
            <a:pPr marL="0" lvl="0" indent="0" rtl="0">
              <a:spcBef>
                <a:spcPts val="0"/>
              </a:spcBef>
              <a:spcAft>
                <a:spcPts val="0"/>
              </a:spcAft>
              <a:buNone/>
            </a:pPr>
            <a:r>
              <a:rPr lang="en-IN" dirty="0"/>
              <a:t>Resource allocation &amp; Better </a:t>
            </a:r>
            <a:r>
              <a:rPr lang="en-IN" dirty="0" err="1"/>
              <a:t>Preperation</a:t>
            </a:r>
            <a:endParaRPr dirty="0"/>
          </a:p>
        </p:txBody>
      </p:sp>
      <p:sp>
        <p:nvSpPr>
          <p:cNvPr id="76" name="Shape 76"/>
          <p:cNvSpPr txBox="1">
            <a:spLocks noGrp="1"/>
          </p:cNvSpPr>
          <p:nvPr>
            <p:ph type="subTitle" idx="1"/>
          </p:nvPr>
        </p:nvSpPr>
        <p:spPr>
          <a:xfrm>
            <a:off x="5891255" y="3200394"/>
            <a:ext cx="3084576" cy="2613667"/>
          </a:xfrm>
          <a:prstGeom prst="rect">
            <a:avLst/>
          </a:prstGeom>
        </p:spPr>
        <p:txBody>
          <a:bodyPr spcFirstLastPara="1" wrap="square" lIns="91425" tIns="91425" rIns="91425" bIns="91425" anchor="b" anchorCtr="0">
            <a:noAutofit/>
          </a:bodyPr>
          <a:lstStyle/>
          <a:p>
            <a:pPr marL="0" lvl="0" indent="0" algn="just"/>
            <a:r>
              <a:rPr lang="en-US" sz="2000" dirty="0"/>
              <a:t>The Location and movement data obtained will be useful in training a predictive model for the better future preparations. Example - Building of Safe zones; etc.</a:t>
            </a:r>
            <a:endParaRPr sz="1100" dirty="0"/>
          </a:p>
        </p:txBody>
      </p:sp>
      <p:sp>
        <p:nvSpPr>
          <p:cNvPr id="4" name="Shape 59">
            <a:extLst>
              <a:ext uri="{FF2B5EF4-FFF2-40B4-BE49-F238E27FC236}">
                <a16:creationId xmlns:a16="http://schemas.microsoft.com/office/drawing/2014/main" id="{56A40EB9-F054-4079-9076-23962E776867}"/>
              </a:ext>
            </a:extLst>
          </p:cNvPr>
          <p:cNvSpPr txBox="1"/>
          <p:nvPr/>
        </p:nvSpPr>
        <p:spPr>
          <a:xfrm>
            <a:off x="6319487" y="0"/>
            <a:ext cx="2228113" cy="438912"/>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600" b="1" dirty="0">
                <a:solidFill>
                  <a:srgbClr val="C7F464"/>
                </a:solidFill>
                <a:latin typeface="Montserrat"/>
                <a:ea typeface="Montserrat"/>
                <a:cs typeface="Montserrat"/>
                <a:sym typeface="Montserrat"/>
              </a:rPr>
              <a:t>OBJECTIVES</a:t>
            </a:r>
            <a:endParaRPr sz="1600" dirty="0">
              <a:solidFill>
                <a:srgbClr val="C7F464"/>
              </a:solidFill>
              <a:latin typeface="Montserrat"/>
              <a:ea typeface="Montserrat"/>
              <a:cs typeface="Montserrat"/>
              <a:sym typeface="Montserrat"/>
            </a:endParaRPr>
          </a:p>
        </p:txBody>
      </p:sp>
    </p:spTree>
    <p:extLst>
      <p:ext uri="{BB962C8B-B14F-4D97-AF65-F5344CB8AC3E}">
        <p14:creationId xmlns:p14="http://schemas.microsoft.com/office/powerpoint/2010/main" val="15132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dirty="0">
                <a:solidFill>
                  <a:srgbClr val="C7F464"/>
                </a:solidFill>
              </a:rPr>
              <a:t>5.</a:t>
            </a:r>
            <a:endParaRPr sz="9600" dirty="0">
              <a:solidFill>
                <a:srgbClr val="C7F464"/>
              </a:solidFill>
            </a:endParaRPr>
          </a:p>
          <a:p>
            <a:pPr marL="0" lvl="0" indent="0" rtl="0">
              <a:spcBef>
                <a:spcPts val="0"/>
              </a:spcBef>
              <a:spcAft>
                <a:spcPts val="0"/>
              </a:spcAft>
              <a:buNone/>
            </a:pPr>
            <a:r>
              <a:rPr lang="en-IN" dirty="0"/>
              <a:t>Location preferences</a:t>
            </a:r>
            <a:endParaRPr dirty="0"/>
          </a:p>
        </p:txBody>
      </p:sp>
      <p:sp>
        <p:nvSpPr>
          <p:cNvPr id="76" name="Shape 76"/>
          <p:cNvSpPr txBox="1">
            <a:spLocks noGrp="1"/>
          </p:cNvSpPr>
          <p:nvPr>
            <p:ph type="subTitle" idx="1"/>
          </p:nvPr>
        </p:nvSpPr>
        <p:spPr>
          <a:xfrm>
            <a:off x="5891255" y="3512091"/>
            <a:ext cx="3084576" cy="2613667"/>
          </a:xfrm>
          <a:prstGeom prst="rect">
            <a:avLst/>
          </a:prstGeom>
        </p:spPr>
        <p:txBody>
          <a:bodyPr spcFirstLastPara="1" wrap="square" lIns="91425" tIns="91425" rIns="91425" bIns="91425" anchor="b" anchorCtr="0">
            <a:noAutofit/>
          </a:bodyPr>
          <a:lstStyle/>
          <a:p>
            <a:pPr marL="0" lvl="0" indent="0" algn="just"/>
            <a:r>
              <a:rPr lang="en-US" sz="2000" dirty="0"/>
              <a:t>Our model is smart in a way that it also takes into consideration the existence of several locations such as Schools, Markets (High Priority Zones) or Forests (Low Priority Zones) etc. </a:t>
            </a:r>
            <a:endParaRPr sz="1050" dirty="0"/>
          </a:p>
        </p:txBody>
      </p:sp>
      <p:sp>
        <p:nvSpPr>
          <p:cNvPr id="4" name="Shape 59">
            <a:extLst>
              <a:ext uri="{FF2B5EF4-FFF2-40B4-BE49-F238E27FC236}">
                <a16:creationId xmlns:a16="http://schemas.microsoft.com/office/drawing/2014/main" id="{56A40EB9-F054-4079-9076-23962E776867}"/>
              </a:ext>
            </a:extLst>
          </p:cNvPr>
          <p:cNvSpPr txBox="1"/>
          <p:nvPr/>
        </p:nvSpPr>
        <p:spPr>
          <a:xfrm>
            <a:off x="6319487" y="0"/>
            <a:ext cx="2228113" cy="438912"/>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600" b="1" dirty="0">
                <a:solidFill>
                  <a:srgbClr val="C7F464"/>
                </a:solidFill>
                <a:latin typeface="Montserrat"/>
                <a:ea typeface="Montserrat"/>
                <a:cs typeface="Montserrat"/>
                <a:sym typeface="Montserrat"/>
              </a:rPr>
              <a:t>OBJECTIVES</a:t>
            </a:r>
            <a:endParaRPr sz="1600" dirty="0">
              <a:solidFill>
                <a:srgbClr val="C7F464"/>
              </a:solidFill>
              <a:latin typeface="Montserrat"/>
              <a:ea typeface="Montserrat"/>
              <a:cs typeface="Montserrat"/>
              <a:sym typeface="Montserrat"/>
            </a:endParaRPr>
          </a:p>
        </p:txBody>
      </p:sp>
    </p:spTree>
    <p:extLst>
      <p:ext uri="{BB962C8B-B14F-4D97-AF65-F5344CB8AC3E}">
        <p14:creationId xmlns:p14="http://schemas.microsoft.com/office/powerpoint/2010/main" val="278532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dirty="0">
                <a:solidFill>
                  <a:srgbClr val="C7F464"/>
                </a:solidFill>
              </a:rPr>
              <a:t>6.</a:t>
            </a:r>
            <a:endParaRPr sz="9600" dirty="0">
              <a:solidFill>
                <a:srgbClr val="C7F464"/>
              </a:solidFill>
            </a:endParaRPr>
          </a:p>
          <a:p>
            <a:pPr marL="0" lvl="0" indent="0" rtl="0">
              <a:spcBef>
                <a:spcPts val="0"/>
              </a:spcBef>
              <a:spcAft>
                <a:spcPts val="0"/>
              </a:spcAft>
              <a:buNone/>
            </a:pPr>
            <a:r>
              <a:rPr lang="en-IN" dirty="0"/>
              <a:t>Post-disaster relocation </a:t>
            </a:r>
            <a:endParaRPr dirty="0"/>
          </a:p>
        </p:txBody>
      </p:sp>
      <p:sp>
        <p:nvSpPr>
          <p:cNvPr id="76" name="Shape 76"/>
          <p:cNvSpPr txBox="1">
            <a:spLocks noGrp="1"/>
          </p:cNvSpPr>
          <p:nvPr>
            <p:ph type="subTitle" idx="1"/>
          </p:nvPr>
        </p:nvSpPr>
        <p:spPr>
          <a:xfrm>
            <a:off x="5891255" y="2556891"/>
            <a:ext cx="3084576" cy="2613667"/>
          </a:xfrm>
          <a:prstGeom prst="rect">
            <a:avLst/>
          </a:prstGeom>
        </p:spPr>
        <p:txBody>
          <a:bodyPr spcFirstLastPara="1" wrap="square" lIns="91425" tIns="91425" rIns="91425" bIns="91425" anchor="b" anchorCtr="0">
            <a:noAutofit/>
          </a:bodyPr>
          <a:lstStyle/>
          <a:p>
            <a:pPr marL="0" lvl="0" indent="0" algn="just"/>
            <a:r>
              <a:rPr lang="en-US" sz="2000" dirty="0"/>
              <a:t>With the availability of the last traced location of any victim, it would be easier to find the person post-disaster.</a:t>
            </a:r>
            <a:endParaRPr sz="1000" dirty="0"/>
          </a:p>
        </p:txBody>
      </p:sp>
      <p:sp>
        <p:nvSpPr>
          <p:cNvPr id="4" name="Shape 59">
            <a:extLst>
              <a:ext uri="{FF2B5EF4-FFF2-40B4-BE49-F238E27FC236}">
                <a16:creationId xmlns:a16="http://schemas.microsoft.com/office/drawing/2014/main" id="{56A40EB9-F054-4079-9076-23962E776867}"/>
              </a:ext>
            </a:extLst>
          </p:cNvPr>
          <p:cNvSpPr txBox="1"/>
          <p:nvPr/>
        </p:nvSpPr>
        <p:spPr>
          <a:xfrm>
            <a:off x="6319487" y="0"/>
            <a:ext cx="2228113" cy="438912"/>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600" b="1" dirty="0">
                <a:solidFill>
                  <a:srgbClr val="C7F464"/>
                </a:solidFill>
                <a:latin typeface="Montserrat"/>
                <a:ea typeface="Montserrat"/>
                <a:cs typeface="Montserrat"/>
                <a:sym typeface="Montserrat"/>
              </a:rPr>
              <a:t>OBJECTIVES</a:t>
            </a:r>
            <a:endParaRPr sz="1600" dirty="0">
              <a:solidFill>
                <a:srgbClr val="C7F464"/>
              </a:solidFill>
              <a:latin typeface="Montserrat"/>
              <a:ea typeface="Montserrat"/>
              <a:cs typeface="Montserrat"/>
              <a:sym typeface="Montserrat"/>
            </a:endParaRPr>
          </a:p>
        </p:txBody>
      </p:sp>
    </p:spTree>
    <p:extLst>
      <p:ext uri="{BB962C8B-B14F-4D97-AF65-F5344CB8AC3E}">
        <p14:creationId xmlns:p14="http://schemas.microsoft.com/office/powerpoint/2010/main" val="2498263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p:nvPr/>
        </p:nvSpPr>
        <p:spPr>
          <a:xfrm>
            <a:off x="3220988" y="678697"/>
            <a:ext cx="5140316" cy="543832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454F5B"/>
          </a:solidFill>
          <a:ln w="28575" cap="flat" cmpd="sng">
            <a:solidFill>
              <a:srgbClr val="73849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txBox="1">
            <a:spLocks noGrp="1"/>
          </p:cNvSpPr>
          <p:nvPr>
            <p:ph type="body" idx="4294967295"/>
          </p:nvPr>
        </p:nvSpPr>
        <p:spPr>
          <a:xfrm>
            <a:off x="668740" y="678697"/>
            <a:ext cx="2332019" cy="3324400"/>
          </a:xfrm>
          <a:prstGeom prst="rect">
            <a:avLst/>
          </a:prstGeom>
        </p:spPr>
        <p:txBody>
          <a:bodyPr spcFirstLastPara="1" wrap="square" lIns="91425" tIns="91425" rIns="91425" bIns="91425" anchor="b" anchorCtr="0">
            <a:noAutofit/>
          </a:bodyPr>
          <a:lstStyle/>
          <a:p>
            <a:pPr marL="0" lvl="0" indent="0" rtl="0">
              <a:spcBef>
                <a:spcPts val="600"/>
              </a:spcBef>
              <a:spcAft>
                <a:spcPts val="0"/>
              </a:spcAft>
              <a:buNone/>
            </a:pPr>
            <a:r>
              <a:rPr lang="en-IN" b="1" dirty="0"/>
              <a:t>Web App</a:t>
            </a:r>
            <a:r>
              <a:rPr lang="en" b="1" dirty="0"/>
              <a:t> </a:t>
            </a:r>
            <a:r>
              <a:rPr lang="en-IN" b="1" dirty="0"/>
              <a:t>Snapshot</a:t>
            </a:r>
          </a:p>
          <a:p>
            <a:pPr marL="0" lvl="0" indent="0" rtl="0">
              <a:spcBef>
                <a:spcPts val="600"/>
              </a:spcBef>
              <a:spcAft>
                <a:spcPts val="0"/>
              </a:spcAft>
              <a:buNone/>
            </a:pPr>
            <a:r>
              <a:rPr lang="en-IN" dirty="0"/>
              <a:t>Event Monitoring dashboard</a:t>
            </a:r>
            <a:endParaRPr dirty="0"/>
          </a:p>
        </p:txBody>
      </p:sp>
      <p:grpSp>
        <p:nvGrpSpPr>
          <p:cNvPr id="317" name="Shape 317"/>
          <p:cNvGrpSpPr/>
          <p:nvPr/>
        </p:nvGrpSpPr>
        <p:grpSpPr>
          <a:xfrm>
            <a:off x="1104083" y="971906"/>
            <a:ext cx="807770" cy="807770"/>
            <a:chOff x="3782700" y="1538287"/>
            <a:chExt cx="1578600" cy="1578600"/>
          </a:xfrm>
        </p:grpSpPr>
        <p:sp>
          <p:nvSpPr>
            <p:cNvPr id="318" name="Shape 318"/>
            <p:cNvSpPr/>
            <p:nvPr/>
          </p:nvSpPr>
          <p:spPr>
            <a:xfrm>
              <a:off x="3782700" y="27574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rot="-5400000">
              <a:off x="5001900" y="27574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rot="5400000">
              <a:off x="3782700" y="15382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rot="10800000">
              <a:off x="5001900" y="15382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id="{DF2C0C08-BB20-465C-AD0A-A71ACC1E7BFF}"/>
              </a:ext>
            </a:extLst>
          </p:cNvPr>
          <p:cNvPicPr>
            <a:picLocks noChangeAspect="1"/>
          </p:cNvPicPr>
          <p:nvPr/>
        </p:nvPicPr>
        <p:blipFill rotWithShape="1">
          <a:blip r:embed="rId3"/>
          <a:srcRect t="12108" r="11045" b="11229"/>
          <a:stretch/>
        </p:blipFill>
        <p:spPr>
          <a:xfrm>
            <a:off x="3448195" y="971906"/>
            <a:ext cx="4692880" cy="2274989"/>
          </a:xfrm>
          <a:prstGeom prst="rect">
            <a:avLst/>
          </a:prstGeom>
        </p:spPr>
      </p:pic>
      <p:pic>
        <p:nvPicPr>
          <p:cNvPr id="5" name="Picture 4">
            <a:extLst>
              <a:ext uri="{FF2B5EF4-FFF2-40B4-BE49-F238E27FC236}">
                <a16:creationId xmlns:a16="http://schemas.microsoft.com/office/drawing/2014/main" id="{CC5EFFF2-F255-4040-93A9-F09141577AD2}"/>
              </a:ext>
            </a:extLst>
          </p:cNvPr>
          <p:cNvPicPr>
            <a:picLocks noChangeAspect="1"/>
          </p:cNvPicPr>
          <p:nvPr/>
        </p:nvPicPr>
        <p:blipFill rotWithShape="1">
          <a:blip r:embed="rId4"/>
          <a:srcRect l="4167" t="16137" r="4047" b="7672"/>
          <a:stretch/>
        </p:blipFill>
        <p:spPr>
          <a:xfrm>
            <a:off x="3446064" y="2833238"/>
            <a:ext cx="4695011" cy="2192223"/>
          </a:xfrm>
          <a:prstGeom prst="rect">
            <a:avLst/>
          </a:prstGeom>
        </p:spPr>
      </p:pic>
      <p:pic>
        <p:nvPicPr>
          <p:cNvPr id="7" name="Graphic 6" descr="Eye">
            <a:extLst>
              <a:ext uri="{FF2B5EF4-FFF2-40B4-BE49-F238E27FC236}">
                <a16:creationId xmlns:a16="http://schemas.microsoft.com/office/drawing/2014/main" id="{7AE7577C-BBB6-406A-9496-66BAE07810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12" y="993228"/>
            <a:ext cx="770346" cy="7703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p:nvPr/>
        </p:nvSpPr>
        <p:spPr>
          <a:xfrm>
            <a:off x="0" y="0"/>
            <a:ext cx="9144000" cy="2619900"/>
          </a:xfrm>
          <a:prstGeom prst="rect">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txBox="1">
            <a:spLocks noGrp="1"/>
          </p:cNvSpPr>
          <p:nvPr>
            <p:ph type="ctrTitle" idx="4294967295"/>
          </p:nvPr>
        </p:nvSpPr>
        <p:spPr>
          <a:xfrm>
            <a:off x="582500" y="1650475"/>
            <a:ext cx="6746100" cy="1546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2000">
                <a:solidFill>
                  <a:srgbClr val="4ECDC4"/>
                </a:solidFill>
              </a:rPr>
              <a:t>Thanks!</a:t>
            </a:r>
            <a:endParaRPr sz="12000">
              <a:solidFill>
                <a:srgbClr val="4ECDC4"/>
              </a:solidFill>
            </a:endParaRPr>
          </a:p>
        </p:txBody>
      </p:sp>
      <p:sp>
        <p:nvSpPr>
          <p:cNvPr id="331" name="Shape 331"/>
          <p:cNvSpPr txBox="1">
            <a:spLocks noGrp="1"/>
          </p:cNvSpPr>
          <p:nvPr>
            <p:ph type="subTitle" idx="4294967295"/>
          </p:nvPr>
        </p:nvSpPr>
        <p:spPr>
          <a:xfrm>
            <a:off x="701982" y="2917881"/>
            <a:ext cx="5025300" cy="8352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000" b="1"/>
              <a:t>Any questions?</a:t>
            </a:r>
            <a:endParaRPr sz="4000" b="1"/>
          </a:p>
        </p:txBody>
      </p:sp>
      <p:sp>
        <p:nvSpPr>
          <p:cNvPr id="333" name="Shape 333"/>
          <p:cNvSpPr/>
          <p:nvPr/>
        </p:nvSpPr>
        <p:spPr>
          <a:xfrm>
            <a:off x="813273" y="4100264"/>
            <a:ext cx="1533600" cy="137700"/>
          </a:xfrm>
          <a:prstGeom prst="rect">
            <a:avLst/>
          </a:prstGeom>
          <a:solidFill>
            <a:srgbClr val="454F5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454F5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691200" y="634300"/>
            <a:ext cx="7761600" cy="657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IN" sz="4800" dirty="0"/>
              <a:t>Background.</a:t>
            </a:r>
            <a:endParaRPr sz="4800" dirty="0"/>
          </a:p>
        </p:txBody>
      </p:sp>
      <p:sp>
        <p:nvSpPr>
          <p:cNvPr id="59" name="Shape 59"/>
          <p:cNvSpPr txBox="1"/>
          <p:nvPr/>
        </p:nvSpPr>
        <p:spPr>
          <a:xfrm>
            <a:off x="703392" y="1797228"/>
            <a:ext cx="4246560" cy="4920563"/>
          </a:xfrm>
          <a:prstGeom prst="rect">
            <a:avLst/>
          </a:prstGeom>
          <a:noFill/>
          <a:ln>
            <a:noFill/>
          </a:ln>
        </p:spPr>
        <p:txBody>
          <a:bodyPr spcFirstLastPara="1" wrap="square" lIns="91425" tIns="91425" rIns="91425" bIns="91425" anchor="t" anchorCtr="0">
            <a:noAutofit/>
          </a:bodyPr>
          <a:lstStyle/>
          <a:p>
            <a:pPr marL="0" lvl="0" indent="0" algn="just" rtl="0">
              <a:spcBef>
                <a:spcPts val="600"/>
              </a:spcBef>
              <a:spcAft>
                <a:spcPts val="0"/>
              </a:spcAft>
              <a:buNone/>
            </a:pPr>
            <a:r>
              <a:rPr lang="en-IN" sz="1200" b="1" dirty="0">
                <a:solidFill>
                  <a:srgbClr val="4ECDC4"/>
                </a:solidFill>
                <a:latin typeface="Montserrat"/>
                <a:ea typeface="Montserrat"/>
                <a:cs typeface="Montserrat"/>
                <a:sym typeface="Montserrat"/>
              </a:rPr>
              <a:t>PRESENT SITUATION</a:t>
            </a:r>
            <a:endParaRPr sz="1200" dirty="0">
              <a:solidFill>
                <a:srgbClr val="4ECDC4"/>
              </a:solidFill>
              <a:latin typeface="Montserrat"/>
              <a:ea typeface="Montserrat"/>
              <a:cs typeface="Montserrat"/>
              <a:sym typeface="Montserrat"/>
            </a:endParaRPr>
          </a:p>
          <a:p>
            <a:pPr algn="just"/>
            <a:r>
              <a:rPr lang="en-US" dirty="0">
                <a:latin typeface="Montserrat Medium" panose="00000600000000000000" pitchFamily="2" charset="0"/>
              </a:rPr>
              <a:t>Before and during the occurrence of any Mass-scale disaster, there is a huge problem of Management and Estimation for an effective rescue process due to extreme hustle. There is no basis for early preparation as such. This is because there is no real time-detection and tracking of the scale of impact of any calamity. </a:t>
            </a:r>
          </a:p>
          <a:p>
            <a:pPr algn="just"/>
            <a:endParaRPr lang="en-US" dirty="0">
              <a:latin typeface="Montserrat Medium" panose="00000600000000000000" pitchFamily="2" charset="0"/>
            </a:endParaRPr>
          </a:p>
          <a:p>
            <a:pPr algn="just"/>
            <a:r>
              <a:rPr lang="en-US" dirty="0">
                <a:latin typeface="Montserrat Medium" panose="00000600000000000000" pitchFamily="2" charset="0"/>
              </a:rPr>
              <a:t>We aim to predict the Scale of Impact of any calamity affected region by generating a Heat Map of the concerned region. With the availability of the estimated human entrapment density on the heat-map, medical and rescue agencies can prepare accordingly in prior. With the prediction of the regions with maximum impact we can then map them to give rescue agencies a heads up to where to start from with the rescue job or how much resources do we need to commit to any particular place. </a:t>
            </a:r>
            <a:endParaRPr sz="1200" dirty="0">
              <a:solidFill>
                <a:srgbClr val="454F5B"/>
              </a:solidFill>
              <a:latin typeface="Montserrat"/>
              <a:ea typeface="Montserrat"/>
              <a:cs typeface="Montserrat"/>
              <a:sym typeface="Montserrat"/>
            </a:endParaRPr>
          </a:p>
        </p:txBody>
      </p:sp>
      <p:sp>
        <p:nvSpPr>
          <p:cNvPr id="60" name="Shape 60"/>
          <p:cNvSpPr txBox="1"/>
          <p:nvPr/>
        </p:nvSpPr>
        <p:spPr>
          <a:xfrm>
            <a:off x="5096256" y="1772845"/>
            <a:ext cx="3925824" cy="2972400"/>
          </a:xfrm>
          <a:prstGeom prst="rect">
            <a:avLst/>
          </a:prstGeom>
          <a:noFill/>
          <a:ln>
            <a:noFill/>
          </a:ln>
        </p:spPr>
        <p:txBody>
          <a:bodyPr spcFirstLastPara="1" wrap="square" lIns="91425" tIns="91425" rIns="91425" bIns="91425" anchor="t" anchorCtr="0">
            <a:noAutofit/>
          </a:bodyPr>
          <a:lstStyle/>
          <a:p>
            <a:pPr marL="0" lvl="0" indent="0" rtl="0">
              <a:spcBef>
                <a:spcPts val="600"/>
              </a:spcBef>
              <a:spcAft>
                <a:spcPts val="0"/>
              </a:spcAft>
              <a:buNone/>
            </a:pPr>
            <a:endParaRPr dirty="0">
              <a:solidFill>
                <a:srgbClr val="4ECDC4"/>
              </a:solidFill>
              <a:latin typeface="Montserrat Medium" panose="00000600000000000000" pitchFamily="2" charset="0"/>
              <a:ea typeface="Montserrat"/>
              <a:cs typeface="Montserrat"/>
              <a:sym typeface="Montserrat"/>
            </a:endParaRPr>
          </a:p>
          <a:p>
            <a:r>
              <a:rPr lang="en-US" dirty="0">
                <a:latin typeface="Montserrat Medium" panose="00000600000000000000" pitchFamily="2" charset="0"/>
              </a:rPr>
              <a:t>Also, with the availability of this dynamically evolving data, one can take better actions for the future disasters with smarter insights.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p:nvPr/>
        </p:nvSpPr>
        <p:spPr>
          <a:xfrm>
            <a:off x="0" y="0"/>
            <a:ext cx="9144000" cy="2619900"/>
          </a:xfrm>
          <a:prstGeom prst="rect">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txBox="1">
            <a:spLocks noGrp="1"/>
          </p:cNvSpPr>
          <p:nvPr>
            <p:ph type="ctrTitle" idx="4294967295"/>
          </p:nvPr>
        </p:nvSpPr>
        <p:spPr>
          <a:xfrm>
            <a:off x="582500" y="1650475"/>
            <a:ext cx="8561500" cy="1546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IN" sz="12000" dirty="0">
                <a:solidFill>
                  <a:srgbClr val="4ECDC4"/>
                </a:solidFill>
              </a:rPr>
              <a:t>Dsense.AI</a:t>
            </a:r>
            <a:endParaRPr sz="12000" dirty="0">
              <a:solidFill>
                <a:srgbClr val="4ECDC4"/>
              </a:solidFill>
            </a:endParaRPr>
          </a:p>
        </p:txBody>
      </p:sp>
      <p:sp>
        <p:nvSpPr>
          <p:cNvPr id="68" name="Shape 68"/>
          <p:cNvSpPr txBox="1">
            <a:spLocks noGrp="1"/>
          </p:cNvSpPr>
          <p:nvPr>
            <p:ph type="subTitle" idx="4294967295"/>
          </p:nvPr>
        </p:nvSpPr>
        <p:spPr>
          <a:xfrm>
            <a:off x="776697" y="2882067"/>
            <a:ext cx="2187522" cy="8352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IN" b="1" dirty="0"/>
              <a:t>The Idea</a:t>
            </a:r>
            <a:endParaRPr b="1" dirty="0"/>
          </a:p>
        </p:txBody>
      </p:sp>
      <p:sp>
        <p:nvSpPr>
          <p:cNvPr id="69" name="Shape 69"/>
          <p:cNvSpPr txBox="1">
            <a:spLocks noGrp="1"/>
          </p:cNvSpPr>
          <p:nvPr>
            <p:ph type="body" idx="4294967295"/>
          </p:nvPr>
        </p:nvSpPr>
        <p:spPr>
          <a:xfrm>
            <a:off x="231648" y="3530828"/>
            <a:ext cx="8631935" cy="2656022"/>
          </a:xfrm>
          <a:prstGeom prst="rect">
            <a:avLst/>
          </a:prstGeom>
        </p:spPr>
        <p:txBody>
          <a:bodyPr spcFirstLastPara="1" wrap="square" lIns="91425" tIns="91425" rIns="91425" bIns="91425" anchor="t" anchorCtr="0">
            <a:noAutofit/>
          </a:bodyPr>
          <a:lstStyle/>
          <a:p>
            <a:pPr algn="just"/>
            <a:r>
              <a:rPr lang="en-US" sz="1600" dirty="0"/>
              <a:t>Whenever there’s a high probability of an occurrence of any disaster, the cellular/mobile devices in that region, would be triggered to accept the location based tracking. The usage of this location based tracking would be strictly restricted to the duration of disaster. The Cellular towers in the area will start tracking the locations of all the cellular devices in that region. The obtained location data would then be utilized by the application to estimate the density of people trapped in a particular region. Also, the application would suggest the viable rescue plans keeping into record the statistics of that region. These plans would help the concerned rescue and disaster relief agencies to allocate the resources (food, medicines; etc.) accordingly.</a:t>
            </a:r>
            <a:br>
              <a:rPr lang="en-US" sz="1400" dirty="0"/>
            </a:br>
            <a:endParaRPr sz="1400" dirty="0">
              <a:solidFill>
                <a:srgbClr val="454F5B"/>
              </a:solidFill>
            </a:endParaRPr>
          </a:p>
        </p:txBody>
      </p:sp>
      <p:sp>
        <p:nvSpPr>
          <p:cNvPr id="70" name="Shape 70"/>
          <p:cNvSpPr/>
          <p:nvPr/>
        </p:nvSpPr>
        <p:spPr>
          <a:xfrm>
            <a:off x="813273" y="3393128"/>
            <a:ext cx="1533600" cy="137700"/>
          </a:xfrm>
          <a:prstGeom prst="rect">
            <a:avLst/>
          </a:pr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454F5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7F464"/>
        </a:solidFill>
        <a:effectLst/>
      </p:bgPr>
    </p:bg>
    <p:spTree>
      <p:nvGrpSpPr>
        <p:cNvPr id="1" name="Shape 179"/>
        <p:cNvGrpSpPr/>
        <p:nvPr/>
      </p:nvGrpSpPr>
      <p:grpSpPr>
        <a:xfrm>
          <a:off x="0" y="0"/>
          <a:ext cx="0" cy="0"/>
          <a:chOff x="0" y="0"/>
          <a:chExt cx="0" cy="0"/>
        </a:xfrm>
      </p:grpSpPr>
      <p:sp>
        <p:nvSpPr>
          <p:cNvPr id="180" name="Shape 180"/>
          <p:cNvSpPr/>
          <p:nvPr/>
        </p:nvSpPr>
        <p:spPr>
          <a:xfrm>
            <a:off x="0" y="0"/>
            <a:ext cx="9144000" cy="2286900"/>
          </a:xfrm>
          <a:prstGeom prst="rect">
            <a:avLst/>
          </a:pr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454F5B"/>
              </a:solidFill>
            </a:endParaRPr>
          </a:p>
        </p:txBody>
      </p:sp>
      <p:sp>
        <p:nvSpPr>
          <p:cNvPr id="181" name="Shape 181"/>
          <p:cNvSpPr/>
          <p:nvPr/>
        </p:nvSpPr>
        <p:spPr>
          <a:xfrm>
            <a:off x="0" y="2284048"/>
            <a:ext cx="9144000" cy="2286900"/>
          </a:xfrm>
          <a:prstGeom prst="rect">
            <a:avLst/>
          </a:prstGeom>
          <a:solidFill>
            <a:srgbClr val="4ECDC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txBox="1">
            <a:spLocks noGrp="1"/>
          </p:cNvSpPr>
          <p:nvPr>
            <p:ph type="ctrTitle" idx="4294967295"/>
          </p:nvPr>
        </p:nvSpPr>
        <p:spPr>
          <a:xfrm>
            <a:off x="685800" y="330600"/>
            <a:ext cx="7772400" cy="11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7200" dirty="0">
                <a:solidFill>
                  <a:srgbClr val="4ECDC4"/>
                </a:solidFill>
              </a:rPr>
              <a:t>Trigger.</a:t>
            </a:r>
            <a:endParaRPr sz="7200" dirty="0">
              <a:solidFill>
                <a:srgbClr val="4ECDC4"/>
              </a:solidFill>
            </a:endParaRPr>
          </a:p>
        </p:txBody>
      </p:sp>
      <p:sp>
        <p:nvSpPr>
          <p:cNvPr id="183" name="Shape 183"/>
          <p:cNvSpPr txBox="1">
            <a:spLocks noGrp="1"/>
          </p:cNvSpPr>
          <p:nvPr>
            <p:ph type="subTitle" idx="4294967295"/>
          </p:nvPr>
        </p:nvSpPr>
        <p:spPr>
          <a:xfrm>
            <a:off x="685800" y="1272145"/>
            <a:ext cx="7772400" cy="61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400" dirty="0">
                <a:solidFill>
                  <a:srgbClr val="FFFFFF"/>
                </a:solidFill>
              </a:rPr>
              <a:t>Accept data from the operators.</a:t>
            </a:r>
            <a:endParaRPr sz="2400" dirty="0">
              <a:solidFill>
                <a:srgbClr val="FFFFFF"/>
              </a:solidFill>
            </a:endParaRPr>
          </a:p>
        </p:txBody>
      </p:sp>
      <p:sp>
        <p:nvSpPr>
          <p:cNvPr id="184" name="Shape 184"/>
          <p:cNvSpPr txBox="1">
            <a:spLocks noGrp="1"/>
          </p:cNvSpPr>
          <p:nvPr>
            <p:ph type="ctrTitle" idx="4294967295"/>
          </p:nvPr>
        </p:nvSpPr>
        <p:spPr>
          <a:xfrm>
            <a:off x="685800" y="4902600"/>
            <a:ext cx="7772400" cy="11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7200" dirty="0">
                <a:solidFill>
                  <a:srgbClr val="4ECDC4"/>
                </a:solidFill>
              </a:rPr>
              <a:t>Take action.</a:t>
            </a:r>
            <a:endParaRPr sz="7200" dirty="0">
              <a:solidFill>
                <a:srgbClr val="4ECDC4"/>
              </a:solidFill>
            </a:endParaRPr>
          </a:p>
        </p:txBody>
      </p:sp>
      <p:sp>
        <p:nvSpPr>
          <p:cNvPr id="185" name="Shape 185"/>
          <p:cNvSpPr txBox="1">
            <a:spLocks noGrp="1"/>
          </p:cNvSpPr>
          <p:nvPr>
            <p:ph type="subTitle" idx="4294967295"/>
          </p:nvPr>
        </p:nvSpPr>
        <p:spPr>
          <a:xfrm>
            <a:off x="685800" y="5844145"/>
            <a:ext cx="7772400" cy="61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400" dirty="0">
                <a:solidFill>
                  <a:srgbClr val="FFFFFF"/>
                </a:solidFill>
              </a:rPr>
              <a:t>Allocate resources in a judicial manner.</a:t>
            </a:r>
            <a:endParaRPr sz="2400" dirty="0">
              <a:solidFill>
                <a:srgbClr val="FFFFFF"/>
              </a:solidFill>
            </a:endParaRPr>
          </a:p>
        </p:txBody>
      </p:sp>
      <p:sp>
        <p:nvSpPr>
          <p:cNvPr id="186" name="Shape 186"/>
          <p:cNvSpPr txBox="1">
            <a:spLocks noGrp="1"/>
          </p:cNvSpPr>
          <p:nvPr>
            <p:ph type="ctrTitle" idx="4294967295"/>
          </p:nvPr>
        </p:nvSpPr>
        <p:spPr>
          <a:xfrm>
            <a:off x="685800" y="2616600"/>
            <a:ext cx="7772400" cy="119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7200" dirty="0">
                <a:solidFill>
                  <a:srgbClr val="C7F464"/>
                </a:solidFill>
              </a:rPr>
              <a:t>Monitor.</a:t>
            </a:r>
            <a:endParaRPr sz="4800" dirty="0">
              <a:solidFill>
                <a:srgbClr val="C7F464"/>
              </a:solidFill>
            </a:endParaRPr>
          </a:p>
        </p:txBody>
      </p:sp>
      <p:sp>
        <p:nvSpPr>
          <p:cNvPr id="187" name="Shape 187"/>
          <p:cNvSpPr txBox="1">
            <a:spLocks noGrp="1"/>
          </p:cNvSpPr>
          <p:nvPr>
            <p:ph type="subTitle" idx="4294967295"/>
          </p:nvPr>
        </p:nvSpPr>
        <p:spPr>
          <a:xfrm>
            <a:off x="685800" y="3558145"/>
            <a:ext cx="8084976" cy="61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400" dirty="0">
                <a:solidFill>
                  <a:srgbClr val="FFFFFF"/>
                </a:solidFill>
              </a:rPr>
              <a:t>View live statistics of the area stuck with calamity.</a:t>
            </a:r>
            <a:endParaRPr sz="2400"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ctrTitle" idx="4294967295"/>
          </p:nvPr>
        </p:nvSpPr>
        <p:spPr>
          <a:xfrm>
            <a:off x="972900" y="3101725"/>
            <a:ext cx="7198200" cy="15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7200" dirty="0">
                <a:solidFill>
                  <a:srgbClr val="FFFFFF"/>
                </a:solidFill>
              </a:rPr>
              <a:t>FLOW</a:t>
            </a:r>
            <a:endParaRPr sz="7200" dirty="0">
              <a:solidFill>
                <a:srgbClr val="FFFFFF"/>
              </a:solidFill>
            </a:endParaRPr>
          </a:p>
        </p:txBody>
      </p:sp>
      <p:sp>
        <p:nvSpPr>
          <p:cNvPr id="93" name="Shape 93"/>
          <p:cNvSpPr txBox="1">
            <a:spLocks noGrp="1"/>
          </p:cNvSpPr>
          <p:nvPr>
            <p:ph type="subTitle" idx="4294967295"/>
          </p:nvPr>
        </p:nvSpPr>
        <p:spPr>
          <a:xfrm>
            <a:off x="972900" y="4853546"/>
            <a:ext cx="7198200" cy="1046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IN" dirty="0"/>
              <a:t>How this will work?</a:t>
            </a:r>
            <a:endParaRPr dirty="0"/>
          </a:p>
        </p:txBody>
      </p:sp>
      <p:grpSp>
        <p:nvGrpSpPr>
          <p:cNvPr id="94" name="Shape 94"/>
          <p:cNvGrpSpPr/>
          <p:nvPr/>
        </p:nvGrpSpPr>
        <p:grpSpPr>
          <a:xfrm>
            <a:off x="3568956" y="1105062"/>
            <a:ext cx="2006085" cy="2006085"/>
            <a:chOff x="3782700" y="1538287"/>
            <a:chExt cx="1578600" cy="1578600"/>
          </a:xfrm>
        </p:grpSpPr>
        <p:sp>
          <p:nvSpPr>
            <p:cNvPr id="95" name="Shape 95"/>
            <p:cNvSpPr/>
            <p:nvPr/>
          </p:nvSpPr>
          <p:spPr>
            <a:xfrm>
              <a:off x="3782700" y="27574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rot="-5400000">
              <a:off x="5001900" y="27574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rot="5400000">
              <a:off x="3782700" y="15382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rot="10800000">
              <a:off x="5001900" y="15382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Graphic 2" descr="Network">
            <a:extLst>
              <a:ext uri="{FF2B5EF4-FFF2-40B4-BE49-F238E27FC236}">
                <a16:creationId xmlns:a16="http://schemas.microsoft.com/office/drawing/2014/main" id="{3B9DC1C6-82F4-4C6B-83C0-9157FDE5D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0480" y="1324990"/>
            <a:ext cx="1519350" cy="15193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p:nvSpPr>
          <p:cNvPr id="168" name="Flowchart: Terminator 167">
            <a:extLst>
              <a:ext uri="{FF2B5EF4-FFF2-40B4-BE49-F238E27FC236}">
                <a16:creationId xmlns:a16="http://schemas.microsoft.com/office/drawing/2014/main" id="{7537EEA1-A7E8-4829-B349-007F00727663}"/>
              </a:ext>
            </a:extLst>
          </p:cNvPr>
          <p:cNvSpPr/>
          <p:nvPr/>
        </p:nvSpPr>
        <p:spPr>
          <a:xfrm>
            <a:off x="304555" y="3554975"/>
            <a:ext cx="1873226" cy="558429"/>
          </a:xfrm>
          <a:prstGeom prst="flowChartTerminator">
            <a:avLst/>
          </a:prstGeom>
          <a:solidFill>
            <a:srgbClr val="4EC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4" name="Picture 143">
            <a:extLst>
              <a:ext uri="{FF2B5EF4-FFF2-40B4-BE49-F238E27FC236}">
                <a16:creationId xmlns:a16="http://schemas.microsoft.com/office/drawing/2014/main" id="{76E5CFA0-3C61-4964-9C7F-1402643465E9}"/>
              </a:ext>
            </a:extLst>
          </p:cNvPr>
          <p:cNvPicPr>
            <a:picLocks noChangeAspect="1"/>
          </p:cNvPicPr>
          <p:nvPr/>
        </p:nvPicPr>
        <p:blipFill rotWithShape="1">
          <a:blip r:embed="rId3"/>
          <a:srcRect l="17379" t="13534" r="1165"/>
          <a:stretch/>
        </p:blipFill>
        <p:spPr>
          <a:xfrm>
            <a:off x="6309642" y="3761110"/>
            <a:ext cx="1651736" cy="916272"/>
          </a:xfrm>
          <a:prstGeom prst="rect">
            <a:avLst/>
          </a:prstGeom>
        </p:spPr>
      </p:pic>
      <p:sp>
        <p:nvSpPr>
          <p:cNvPr id="166" name="Oval 165">
            <a:extLst>
              <a:ext uri="{FF2B5EF4-FFF2-40B4-BE49-F238E27FC236}">
                <a16:creationId xmlns:a16="http://schemas.microsoft.com/office/drawing/2014/main" id="{1D1D5650-3973-41D3-8076-F6697856DA56}"/>
              </a:ext>
            </a:extLst>
          </p:cNvPr>
          <p:cNvSpPr/>
          <p:nvPr/>
        </p:nvSpPr>
        <p:spPr>
          <a:xfrm>
            <a:off x="7859947" y="3849219"/>
            <a:ext cx="688984" cy="693102"/>
          </a:xfrm>
          <a:prstGeom prst="ellipse">
            <a:avLst/>
          </a:prstGeom>
          <a:solidFill>
            <a:srgbClr val="454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Speech Bubble: Rectangle 152">
            <a:extLst>
              <a:ext uri="{FF2B5EF4-FFF2-40B4-BE49-F238E27FC236}">
                <a16:creationId xmlns:a16="http://schemas.microsoft.com/office/drawing/2014/main" id="{CD377AD5-A3C8-4885-BF9E-BFACC6000200}"/>
              </a:ext>
            </a:extLst>
          </p:cNvPr>
          <p:cNvSpPr/>
          <p:nvPr/>
        </p:nvSpPr>
        <p:spPr>
          <a:xfrm>
            <a:off x="2712907" y="3642747"/>
            <a:ext cx="1907930" cy="1751841"/>
          </a:xfrm>
          <a:prstGeom prst="wedgeRectCallout">
            <a:avLst/>
          </a:prstGeom>
          <a:solidFill>
            <a:srgbClr val="454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0ECD3F9A-D403-4B41-A323-71D069893F95}"/>
              </a:ext>
            </a:extLst>
          </p:cNvPr>
          <p:cNvGrpSpPr/>
          <p:nvPr/>
        </p:nvGrpSpPr>
        <p:grpSpPr>
          <a:xfrm>
            <a:off x="178020" y="396824"/>
            <a:ext cx="2233914" cy="2325758"/>
            <a:chOff x="516456" y="396824"/>
            <a:chExt cx="2233914" cy="2325758"/>
          </a:xfrm>
        </p:grpSpPr>
        <p:sp>
          <p:nvSpPr>
            <p:cNvPr id="2" name="Oval 1">
              <a:extLst>
                <a:ext uri="{FF2B5EF4-FFF2-40B4-BE49-F238E27FC236}">
                  <a16:creationId xmlns:a16="http://schemas.microsoft.com/office/drawing/2014/main" id="{5627C20A-212C-492B-A6F7-93F79A9CBE2B}"/>
                </a:ext>
              </a:extLst>
            </p:cNvPr>
            <p:cNvSpPr/>
            <p:nvPr/>
          </p:nvSpPr>
          <p:spPr>
            <a:xfrm>
              <a:off x="516456" y="486982"/>
              <a:ext cx="2233914" cy="2235600"/>
            </a:xfrm>
            <a:prstGeom prst="ellipse">
              <a:avLst/>
            </a:prstGeom>
            <a:solidFill>
              <a:srgbClr val="C7F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Shape 475">
              <a:extLst>
                <a:ext uri="{FF2B5EF4-FFF2-40B4-BE49-F238E27FC236}">
                  <a16:creationId xmlns:a16="http://schemas.microsoft.com/office/drawing/2014/main" id="{3CBA4057-3121-4EBD-BC4E-9180F2A590FF}"/>
                </a:ext>
              </a:extLst>
            </p:cNvPr>
            <p:cNvGrpSpPr/>
            <p:nvPr/>
          </p:nvGrpSpPr>
          <p:grpSpPr>
            <a:xfrm>
              <a:off x="1208244" y="1686851"/>
              <a:ext cx="170502" cy="425733"/>
              <a:chOff x="3386850" y="2264625"/>
              <a:chExt cx="203950" cy="509250"/>
            </a:xfrm>
          </p:grpSpPr>
          <p:sp>
            <p:nvSpPr>
              <p:cNvPr id="6" name="Shape 476">
                <a:extLst>
                  <a:ext uri="{FF2B5EF4-FFF2-40B4-BE49-F238E27FC236}">
                    <a16:creationId xmlns:a16="http://schemas.microsoft.com/office/drawing/2014/main" id="{E0F99795-EDE1-4262-B1B2-1C58BD537722}"/>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477">
                <a:extLst>
                  <a:ext uri="{FF2B5EF4-FFF2-40B4-BE49-F238E27FC236}">
                    <a16:creationId xmlns:a16="http://schemas.microsoft.com/office/drawing/2014/main" id="{A31CB854-3E83-414A-8F93-09C0FBA3E781}"/>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 name="Shape 478">
              <a:extLst>
                <a:ext uri="{FF2B5EF4-FFF2-40B4-BE49-F238E27FC236}">
                  <a16:creationId xmlns:a16="http://schemas.microsoft.com/office/drawing/2014/main" id="{30ADD292-0840-4EEC-8FFA-BC3219F6D436}"/>
                </a:ext>
              </a:extLst>
            </p:cNvPr>
            <p:cNvGrpSpPr/>
            <p:nvPr/>
          </p:nvGrpSpPr>
          <p:grpSpPr>
            <a:xfrm>
              <a:off x="1926266" y="1693968"/>
              <a:ext cx="139863" cy="317513"/>
              <a:chOff x="4753325" y="2329350"/>
              <a:chExt cx="167300" cy="379800"/>
            </a:xfrm>
          </p:grpSpPr>
          <p:sp>
            <p:nvSpPr>
              <p:cNvPr id="9" name="Shape 479">
                <a:extLst>
                  <a:ext uri="{FF2B5EF4-FFF2-40B4-BE49-F238E27FC236}">
                    <a16:creationId xmlns:a16="http://schemas.microsoft.com/office/drawing/2014/main" id="{0DA84B74-DFFE-4A2E-ABDE-3060F6897C17}"/>
                  </a:ext>
                </a:extLst>
              </p:cNvPr>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480">
                <a:extLst>
                  <a:ext uri="{FF2B5EF4-FFF2-40B4-BE49-F238E27FC236}">
                    <a16:creationId xmlns:a16="http://schemas.microsoft.com/office/drawing/2014/main" id="{0E97F89E-E3C1-4FAE-88A1-A33A7822B4FF}"/>
                  </a:ext>
                </a:extLst>
              </p:cNvPr>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 name="Shape 481">
              <a:extLst>
                <a:ext uri="{FF2B5EF4-FFF2-40B4-BE49-F238E27FC236}">
                  <a16:creationId xmlns:a16="http://schemas.microsoft.com/office/drawing/2014/main" id="{DB2D0DF6-93D5-4210-B463-1DF54BDCE64D}"/>
                </a:ext>
              </a:extLst>
            </p:cNvPr>
            <p:cNvGrpSpPr/>
            <p:nvPr/>
          </p:nvGrpSpPr>
          <p:grpSpPr>
            <a:xfrm>
              <a:off x="1900267" y="1142540"/>
              <a:ext cx="145004" cy="421658"/>
              <a:chOff x="4076175" y="2267050"/>
              <a:chExt cx="173450" cy="504375"/>
            </a:xfrm>
          </p:grpSpPr>
          <p:sp>
            <p:nvSpPr>
              <p:cNvPr id="12" name="Shape 482">
                <a:extLst>
                  <a:ext uri="{FF2B5EF4-FFF2-40B4-BE49-F238E27FC236}">
                    <a16:creationId xmlns:a16="http://schemas.microsoft.com/office/drawing/2014/main" id="{F40BFCA0-F6B6-473B-8650-39200AEA23DC}"/>
                  </a:ext>
                </a:extLst>
              </p:cNvPr>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483">
                <a:extLst>
                  <a:ext uri="{FF2B5EF4-FFF2-40B4-BE49-F238E27FC236}">
                    <a16:creationId xmlns:a16="http://schemas.microsoft.com/office/drawing/2014/main" id="{2CF26901-69DE-4D9B-9E8F-80D3170FE80D}"/>
                  </a:ext>
                </a:extLst>
              </p:cNvPr>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 name="Shape 481">
              <a:extLst>
                <a:ext uri="{FF2B5EF4-FFF2-40B4-BE49-F238E27FC236}">
                  <a16:creationId xmlns:a16="http://schemas.microsoft.com/office/drawing/2014/main" id="{E64FD4D5-EA95-4CB8-AC7B-A53295EAE4EC}"/>
                </a:ext>
              </a:extLst>
            </p:cNvPr>
            <p:cNvGrpSpPr/>
            <p:nvPr/>
          </p:nvGrpSpPr>
          <p:grpSpPr>
            <a:xfrm>
              <a:off x="1028850" y="1410786"/>
              <a:ext cx="145004" cy="421658"/>
              <a:chOff x="4076175" y="2267050"/>
              <a:chExt cx="173450" cy="504375"/>
            </a:xfrm>
          </p:grpSpPr>
          <p:sp>
            <p:nvSpPr>
              <p:cNvPr id="15" name="Shape 482">
                <a:extLst>
                  <a:ext uri="{FF2B5EF4-FFF2-40B4-BE49-F238E27FC236}">
                    <a16:creationId xmlns:a16="http://schemas.microsoft.com/office/drawing/2014/main" id="{39FBC02A-314D-4B9E-82A6-0A852174F16C}"/>
                  </a:ext>
                </a:extLst>
              </p:cNvPr>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483">
                <a:extLst>
                  <a:ext uri="{FF2B5EF4-FFF2-40B4-BE49-F238E27FC236}">
                    <a16:creationId xmlns:a16="http://schemas.microsoft.com/office/drawing/2014/main" id="{4AD5997F-D5D2-4D4E-93AF-F59F9DE588F1}"/>
                  </a:ext>
                </a:extLst>
              </p:cNvPr>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 name="Shape 481">
              <a:extLst>
                <a:ext uri="{FF2B5EF4-FFF2-40B4-BE49-F238E27FC236}">
                  <a16:creationId xmlns:a16="http://schemas.microsoft.com/office/drawing/2014/main" id="{F6A9F7D4-75EA-4B13-80E1-861EACCA8C3C}"/>
                </a:ext>
              </a:extLst>
            </p:cNvPr>
            <p:cNvGrpSpPr/>
            <p:nvPr/>
          </p:nvGrpSpPr>
          <p:grpSpPr>
            <a:xfrm>
              <a:off x="2128188" y="1901755"/>
              <a:ext cx="145004" cy="421658"/>
              <a:chOff x="4076175" y="2267050"/>
              <a:chExt cx="173450" cy="504375"/>
            </a:xfrm>
          </p:grpSpPr>
          <p:sp>
            <p:nvSpPr>
              <p:cNvPr id="18" name="Shape 482">
                <a:extLst>
                  <a:ext uri="{FF2B5EF4-FFF2-40B4-BE49-F238E27FC236}">
                    <a16:creationId xmlns:a16="http://schemas.microsoft.com/office/drawing/2014/main" id="{CA539B4C-3E9D-4F11-8F42-1099BCB19AE3}"/>
                  </a:ext>
                </a:extLst>
              </p:cNvPr>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483">
                <a:extLst>
                  <a:ext uri="{FF2B5EF4-FFF2-40B4-BE49-F238E27FC236}">
                    <a16:creationId xmlns:a16="http://schemas.microsoft.com/office/drawing/2014/main" id="{7FF4DB00-60D5-418F-8E2D-0F5A78AC199C}"/>
                  </a:ext>
                </a:extLst>
              </p:cNvPr>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 name="Shape 475">
              <a:extLst>
                <a:ext uri="{FF2B5EF4-FFF2-40B4-BE49-F238E27FC236}">
                  <a16:creationId xmlns:a16="http://schemas.microsoft.com/office/drawing/2014/main" id="{9417C334-5544-4348-8D02-8FEEB0DBE191}"/>
                </a:ext>
              </a:extLst>
            </p:cNvPr>
            <p:cNvGrpSpPr/>
            <p:nvPr/>
          </p:nvGrpSpPr>
          <p:grpSpPr>
            <a:xfrm>
              <a:off x="1548162" y="929673"/>
              <a:ext cx="170502" cy="425733"/>
              <a:chOff x="3386850" y="2264625"/>
              <a:chExt cx="203950" cy="509250"/>
            </a:xfrm>
          </p:grpSpPr>
          <p:sp>
            <p:nvSpPr>
              <p:cNvPr id="24" name="Shape 476">
                <a:extLst>
                  <a:ext uri="{FF2B5EF4-FFF2-40B4-BE49-F238E27FC236}">
                    <a16:creationId xmlns:a16="http://schemas.microsoft.com/office/drawing/2014/main" id="{D01F0B4D-DD62-4C7B-BCAB-143221DD2006}"/>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477">
                <a:extLst>
                  <a:ext uri="{FF2B5EF4-FFF2-40B4-BE49-F238E27FC236}">
                    <a16:creationId xmlns:a16="http://schemas.microsoft.com/office/drawing/2014/main" id="{967E01F6-9C89-4EFC-9772-7B48DA1A596C}"/>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 name="Shape 475">
              <a:extLst>
                <a:ext uri="{FF2B5EF4-FFF2-40B4-BE49-F238E27FC236}">
                  <a16:creationId xmlns:a16="http://schemas.microsoft.com/office/drawing/2014/main" id="{B7030A6A-76BF-4E60-8FE1-8C058E65A085}"/>
                </a:ext>
              </a:extLst>
            </p:cNvPr>
            <p:cNvGrpSpPr/>
            <p:nvPr/>
          </p:nvGrpSpPr>
          <p:grpSpPr>
            <a:xfrm>
              <a:off x="1067661" y="543253"/>
              <a:ext cx="170502" cy="425733"/>
              <a:chOff x="3386850" y="2264625"/>
              <a:chExt cx="203950" cy="509250"/>
            </a:xfrm>
          </p:grpSpPr>
          <p:sp>
            <p:nvSpPr>
              <p:cNvPr id="27" name="Shape 476">
                <a:extLst>
                  <a:ext uri="{FF2B5EF4-FFF2-40B4-BE49-F238E27FC236}">
                    <a16:creationId xmlns:a16="http://schemas.microsoft.com/office/drawing/2014/main" id="{74D90DBA-179B-4D0A-A474-63CD19F2E10A}"/>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477">
                <a:extLst>
                  <a:ext uri="{FF2B5EF4-FFF2-40B4-BE49-F238E27FC236}">
                    <a16:creationId xmlns:a16="http://schemas.microsoft.com/office/drawing/2014/main" id="{44995F38-BAD3-489C-A846-27E348CF7008}"/>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9" name="Shape 475">
              <a:extLst>
                <a:ext uri="{FF2B5EF4-FFF2-40B4-BE49-F238E27FC236}">
                  <a16:creationId xmlns:a16="http://schemas.microsoft.com/office/drawing/2014/main" id="{4710E428-FD42-4D50-AC63-3E49CEF6A68E}"/>
                </a:ext>
              </a:extLst>
            </p:cNvPr>
            <p:cNvGrpSpPr/>
            <p:nvPr/>
          </p:nvGrpSpPr>
          <p:grpSpPr>
            <a:xfrm>
              <a:off x="1676485" y="396824"/>
              <a:ext cx="170502" cy="425733"/>
              <a:chOff x="3386850" y="2264625"/>
              <a:chExt cx="203950" cy="509250"/>
            </a:xfrm>
          </p:grpSpPr>
          <p:sp>
            <p:nvSpPr>
              <p:cNvPr id="30" name="Shape 476">
                <a:extLst>
                  <a:ext uri="{FF2B5EF4-FFF2-40B4-BE49-F238E27FC236}">
                    <a16:creationId xmlns:a16="http://schemas.microsoft.com/office/drawing/2014/main" id="{65C23BDE-2E77-4031-818C-C5AA9A35A17C}"/>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477">
                <a:extLst>
                  <a:ext uri="{FF2B5EF4-FFF2-40B4-BE49-F238E27FC236}">
                    <a16:creationId xmlns:a16="http://schemas.microsoft.com/office/drawing/2014/main" id="{5029E394-8FD6-482D-851D-8FBF10023451}"/>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2" name="Shape 475">
              <a:extLst>
                <a:ext uri="{FF2B5EF4-FFF2-40B4-BE49-F238E27FC236}">
                  <a16:creationId xmlns:a16="http://schemas.microsoft.com/office/drawing/2014/main" id="{18A1B4AC-A464-46A9-97E0-0AA8A3CE4BB1}"/>
                </a:ext>
              </a:extLst>
            </p:cNvPr>
            <p:cNvGrpSpPr/>
            <p:nvPr/>
          </p:nvGrpSpPr>
          <p:grpSpPr>
            <a:xfrm>
              <a:off x="2516217" y="1327882"/>
              <a:ext cx="170502" cy="425733"/>
              <a:chOff x="3386850" y="2264625"/>
              <a:chExt cx="203950" cy="509250"/>
            </a:xfrm>
          </p:grpSpPr>
          <p:sp>
            <p:nvSpPr>
              <p:cNvPr id="33" name="Shape 476">
                <a:extLst>
                  <a:ext uri="{FF2B5EF4-FFF2-40B4-BE49-F238E27FC236}">
                    <a16:creationId xmlns:a16="http://schemas.microsoft.com/office/drawing/2014/main" id="{A49C9C6F-C977-4C61-A1CE-C8E7A8D12222}"/>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477">
                <a:extLst>
                  <a:ext uri="{FF2B5EF4-FFF2-40B4-BE49-F238E27FC236}">
                    <a16:creationId xmlns:a16="http://schemas.microsoft.com/office/drawing/2014/main" id="{388C1132-A334-4A5B-A424-3DB723FA10F9}"/>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5" name="Shape 478">
              <a:extLst>
                <a:ext uri="{FF2B5EF4-FFF2-40B4-BE49-F238E27FC236}">
                  <a16:creationId xmlns:a16="http://schemas.microsoft.com/office/drawing/2014/main" id="{B017367C-4B59-46AA-9B42-32C819802FE1}"/>
                </a:ext>
              </a:extLst>
            </p:cNvPr>
            <p:cNvGrpSpPr/>
            <p:nvPr/>
          </p:nvGrpSpPr>
          <p:grpSpPr>
            <a:xfrm>
              <a:off x="605225" y="1103329"/>
              <a:ext cx="139863" cy="317513"/>
              <a:chOff x="4753325" y="2329350"/>
              <a:chExt cx="167300" cy="379800"/>
            </a:xfrm>
          </p:grpSpPr>
          <p:sp>
            <p:nvSpPr>
              <p:cNvPr id="36" name="Shape 479">
                <a:extLst>
                  <a:ext uri="{FF2B5EF4-FFF2-40B4-BE49-F238E27FC236}">
                    <a16:creationId xmlns:a16="http://schemas.microsoft.com/office/drawing/2014/main" id="{C1C3651C-66B4-42CC-B64B-A39CF652C1C9}"/>
                  </a:ext>
                </a:extLst>
              </p:cNvPr>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480">
                <a:extLst>
                  <a:ext uri="{FF2B5EF4-FFF2-40B4-BE49-F238E27FC236}">
                    <a16:creationId xmlns:a16="http://schemas.microsoft.com/office/drawing/2014/main" id="{B4F29DF9-A5E8-47CB-B898-74845BFA53DF}"/>
                  </a:ext>
                </a:extLst>
              </p:cNvPr>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8" name="Shape 478">
              <a:extLst>
                <a:ext uri="{FF2B5EF4-FFF2-40B4-BE49-F238E27FC236}">
                  <a16:creationId xmlns:a16="http://schemas.microsoft.com/office/drawing/2014/main" id="{DEAC2AFA-B11B-4CEC-B685-CA01CDC62D24}"/>
                </a:ext>
              </a:extLst>
            </p:cNvPr>
            <p:cNvGrpSpPr/>
            <p:nvPr/>
          </p:nvGrpSpPr>
          <p:grpSpPr>
            <a:xfrm>
              <a:off x="1480280" y="2112584"/>
              <a:ext cx="139863" cy="317513"/>
              <a:chOff x="4753325" y="2329350"/>
              <a:chExt cx="167300" cy="379800"/>
            </a:xfrm>
          </p:grpSpPr>
          <p:sp>
            <p:nvSpPr>
              <p:cNvPr id="39" name="Shape 479">
                <a:extLst>
                  <a:ext uri="{FF2B5EF4-FFF2-40B4-BE49-F238E27FC236}">
                    <a16:creationId xmlns:a16="http://schemas.microsoft.com/office/drawing/2014/main" id="{DA0BC68A-6C20-4A58-9ACE-6AE5B9B15D70}"/>
                  </a:ext>
                </a:extLst>
              </p:cNvPr>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80">
                <a:extLst>
                  <a:ext uri="{FF2B5EF4-FFF2-40B4-BE49-F238E27FC236}">
                    <a16:creationId xmlns:a16="http://schemas.microsoft.com/office/drawing/2014/main" id="{079BA408-606C-4839-ADAB-1718A9152088}"/>
                  </a:ext>
                </a:extLst>
              </p:cNvPr>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1" name="Shape 475">
              <a:extLst>
                <a:ext uri="{FF2B5EF4-FFF2-40B4-BE49-F238E27FC236}">
                  <a16:creationId xmlns:a16="http://schemas.microsoft.com/office/drawing/2014/main" id="{B535A6CA-142A-4F99-B132-1ACA900B8B81}"/>
                </a:ext>
              </a:extLst>
            </p:cNvPr>
            <p:cNvGrpSpPr/>
            <p:nvPr/>
          </p:nvGrpSpPr>
          <p:grpSpPr>
            <a:xfrm>
              <a:off x="1231395" y="1031661"/>
              <a:ext cx="170502" cy="425733"/>
              <a:chOff x="3386850" y="2264625"/>
              <a:chExt cx="203950" cy="509250"/>
            </a:xfrm>
          </p:grpSpPr>
          <p:sp>
            <p:nvSpPr>
              <p:cNvPr id="42" name="Shape 476">
                <a:extLst>
                  <a:ext uri="{FF2B5EF4-FFF2-40B4-BE49-F238E27FC236}">
                    <a16:creationId xmlns:a16="http://schemas.microsoft.com/office/drawing/2014/main" id="{EDAA5327-4EA6-4708-86BF-1E92015DF54F}"/>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77">
                <a:extLst>
                  <a:ext uri="{FF2B5EF4-FFF2-40B4-BE49-F238E27FC236}">
                    <a16:creationId xmlns:a16="http://schemas.microsoft.com/office/drawing/2014/main" id="{F782AE0F-7608-4AE7-8996-66666203E007}"/>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4" name="Shape 478">
              <a:extLst>
                <a:ext uri="{FF2B5EF4-FFF2-40B4-BE49-F238E27FC236}">
                  <a16:creationId xmlns:a16="http://schemas.microsoft.com/office/drawing/2014/main" id="{ABB72069-6E6F-4C71-B563-A27E5F6D2EDB}"/>
                </a:ext>
              </a:extLst>
            </p:cNvPr>
            <p:cNvGrpSpPr/>
            <p:nvPr/>
          </p:nvGrpSpPr>
          <p:grpSpPr>
            <a:xfrm>
              <a:off x="1410174" y="1173354"/>
              <a:ext cx="139863" cy="317513"/>
              <a:chOff x="4753325" y="2329350"/>
              <a:chExt cx="167300" cy="379800"/>
            </a:xfrm>
          </p:grpSpPr>
          <p:sp>
            <p:nvSpPr>
              <p:cNvPr id="45" name="Shape 479">
                <a:extLst>
                  <a:ext uri="{FF2B5EF4-FFF2-40B4-BE49-F238E27FC236}">
                    <a16:creationId xmlns:a16="http://schemas.microsoft.com/office/drawing/2014/main" id="{D964C26C-6EBD-4766-827C-BA9AC2F6A6EA}"/>
                  </a:ext>
                </a:extLst>
              </p:cNvPr>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80">
                <a:extLst>
                  <a:ext uri="{FF2B5EF4-FFF2-40B4-BE49-F238E27FC236}">
                    <a16:creationId xmlns:a16="http://schemas.microsoft.com/office/drawing/2014/main" id="{8E4A87D5-5868-40A5-B336-DA78377D16C6}"/>
                  </a:ext>
                </a:extLst>
              </p:cNvPr>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7" name="Shape 478">
              <a:extLst>
                <a:ext uri="{FF2B5EF4-FFF2-40B4-BE49-F238E27FC236}">
                  <a16:creationId xmlns:a16="http://schemas.microsoft.com/office/drawing/2014/main" id="{1670178E-C848-4EA2-A010-E5CF12C084E4}"/>
                </a:ext>
              </a:extLst>
            </p:cNvPr>
            <p:cNvGrpSpPr/>
            <p:nvPr/>
          </p:nvGrpSpPr>
          <p:grpSpPr>
            <a:xfrm>
              <a:off x="750982" y="1726164"/>
              <a:ext cx="139863" cy="317513"/>
              <a:chOff x="4753325" y="2329350"/>
              <a:chExt cx="167300" cy="379800"/>
            </a:xfrm>
          </p:grpSpPr>
          <p:sp>
            <p:nvSpPr>
              <p:cNvPr id="48" name="Shape 479">
                <a:extLst>
                  <a:ext uri="{FF2B5EF4-FFF2-40B4-BE49-F238E27FC236}">
                    <a16:creationId xmlns:a16="http://schemas.microsoft.com/office/drawing/2014/main" id="{439ADFE3-B4FA-43CD-98A9-A53452BB8EAC}"/>
                  </a:ext>
                </a:extLst>
              </p:cNvPr>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80">
                <a:extLst>
                  <a:ext uri="{FF2B5EF4-FFF2-40B4-BE49-F238E27FC236}">
                    <a16:creationId xmlns:a16="http://schemas.microsoft.com/office/drawing/2014/main" id="{1EA6A442-A9F2-4580-82C9-56777DFC43C7}"/>
                  </a:ext>
                </a:extLst>
              </p:cNvPr>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0" name="Shape 481">
              <a:extLst>
                <a:ext uri="{FF2B5EF4-FFF2-40B4-BE49-F238E27FC236}">
                  <a16:creationId xmlns:a16="http://schemas.microsoft.com/office/drawing/2014/main" id="{AF25DC3E-8912-40F7-A003-79EE2BA59347}"/>
                </a:ext>
              </a:extLst>
            </p:cNvPr>
            <p:cNvGrpSpPr/>
            <p:nvPr/>
          </p:nvGrpSpPr>
          <p:grpSpPr>
            <a:xfrm>
              <a:off x="1665624" y="1528183"/>
              <a:ext cx="145004" cy="421658"/>
              <a:chOff x="4076175" y="2267050"/>
              <a:chExt cx="173450" cy="504375"/>
            </a:xfrm>
          </p:grpSpPr>
          <p:sp>
            <p:nvSpPr>
              <p:cNvPr id="51" name="Shape 482">
                <a:extLst>
                  <a:ext uri="{FF2B5EF4-FFF2-40B4-BE49-F238E27FC236}">
                    <a16:creationId xmlns:a16="http://schemas.microsoft.com/office/drawing/2014/main" id="{69357B02-685F-4E31-BF63-F5E19B397410}"/>
                  </a:ext>
                </a:extLst>
              </p:cNvPr>
              <p:cNvSpPr/>
              <p:nvPr/>
            </p:nvSpPr>
            <p:spPr>
              <a:xfrm>
                <a:off x="4122600" y="2267050"/>
                <a:ext cx="80600" cy="91625"/>
              </a:xfrm>
              <a:custGeom>
                <a:avLst/>
                <a:gdLst/>
                <a:ahLst/>
                <a:cxnLst/>
                <a:rect l="0" t="0" r="0" b="0"/>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483">
                <a:extLst>
                  <a:ext uri="{FF2B5EF4-FFF2-40B4-BE49-F238E27FC236}">
                    <a16:creationId xmlns:a16="http://schemas.microsoft.com/office/drawing/2014/main" id="{AC99C627-09EB-4BC3-B346-402A9A82D444}"/>
                  </a:ext>
                </a:extLst>
              </p:cNvPr>
              <p:cNvSpPr/>
              <p:nvPr/>
            </p:nvSpPr>
            <p:spPr>
              <a:xfrm>
                <a:off x="4076175" y="2370250"/>
                <a:ext cx="173450" cy="401175"/>
              </a:xfrm>
              <a:custGeom>
                <a:avLst/>
                <a:gdLst/>
                <a:ahLst/>
                <a:cxnLst/>
                <a:rect l="0" t="0" r="0" b="0"/>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3" name="Shape 475">
              <a:extLst>
                <a:ext uri="{FF2B5EF4-FFF2-40B4-BE49-F238E27FC236}">
                  <a16:creationId xmlns:a16="http://schemas.microsoft.com/office/drawing/2014/main" id="{4C33179C-FAF4-4826-8FD1-1201BC946577}"/>
                </a:ext>
              </a:extLst>
            </p:cNvPr>
            <p:cNvGrpSpPr/>
            <p:nvPr/>
          </p:nvGrpSpPr>
          <p:grpSpPr>
            <a:xfrm>
              <a:off x="2200321" y="1018477"/>
              <a:ext cx="170502" cy="425733"/>
              <a:chOff x="3386850" y="2264625"/>
              <a:chExt cx="203950" cy="509250"/>
            </a:xfrm>
          </p:grpSpPr>
          <p:sp>
            <p:nvSpPr>
              <p:cNvPr id="54" name="Shape 476">
                <a:extLst>
                  <a:ext uri="{FF2B5EF4-FFF2-40B4-BE49-F238E27FC236}">
                    <a16:creationId xmlns:a16="http://schemas.microsoft.com/office/drawing/2014/main" id="{246D869D-4996-4A94-8EA0-20E1BC5AF846}"/>
                  </a:ext>
                </a:extLst>
              </p:cNvPr>
              <p:cNvSpPr/>
              <p:nvPr/>
            </p:nvSpPr>
            <p:spPr>
              <a:xfrm>
                <a:off x="3386850" y="2370850"/>
                <a:ext cx="203950" cy="403025"/>
              </a:xfrm>
              <a:custGeom>
                <a:avLst/>
                <a:gdLst/>
                <a:ahLst/>
                <a:cxnLst/>
                <a:rect l="0" t="0" r="0" b="0"/>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477">
                <a:extLst>
                  <a:ext uri="{FF2B5EF4-FFF2-40B4-BE49-F238E27FC236}">
                    <a16:creationId xmlns:a16="http://schemas.microsoft.com/office/drawing/2014/main" id="{A187ACC9-2135-4485-A479-81361751CB6D}"/>
                  </a:ext>
                </a:extLst>
              </p:cNvPr>
              <p:cNvSpPr/>
              <p:nvPr/>
            </p:nvSpPr>
            <p:spPr>
              <a:xfrm>
                <a:off x="3446075" y="2264625"/>
                <a:ext cx="85500" cy="94050"/>
              </a:xfrm>
              <a:custGeom>
                <a:avLst/>
                <a:gdLst/>
                <a:ahLst/>
                <a:cxnLst/>
                <a:rect l="0" t="0" r="0" b="0"/>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6" name="Shape 478">
              <a:extLst>
                <a:ext uri="{FF2B5EF4-FFF2-40B4-BE49-F238E27FC236}">
                  <a16:creationId xmlns:a16="http://schemas.microsoft.com/office/drawing/2014/main" id="{87D7B44D-4211-445B-A18B-65DE87C1250E}"/>
                </a:ext>
              </a:extLst>
            </p:cNvPr>
            <p:cNvGrpSpPr/>
            <p:nvPr/>
          </p:nvGrpSpPr>
          <p:grpSpPr>
            <a:xfrm>
              <a:off x="1888499" y="530062"/>
              <a:ext cx="139863" cy="317513"/>
              <a:chOff x="4753325" y="2329350"/>
              <a:chExt cx="167300" cy="379800"/>
            </a:xfrm>
          </p:grpSpPr>
          <p:sp>
            <p:nvSpPr>
              <p:cNvPr id="57" name="Shape 479">
                <a:extLst>
                  <a:ext uri="{FF2B5EF4-FFF2-40B4-BE49-F238E27FC236}">
                    <a16:creationId xmlns:a16="http://schemas.microsoft.com/office/drawing/2014/main" id="{B5FD3B73-6BE0-4FE3-AFD9-A473C62C27AC}"/>
                  </a:ext>
                </a:extLst>
              </p:cNvPr>
              <p:cNvSpPr/>
              <p:nvPr/>
            </p:nvSpPr>
            <p:spPr>
              <a:xfrm>
                <a:off x="4753325" y="2424600"/>
                <a:ext cx="167300" cy="284550"/>
              </a:xfrm>
              <a:custGeom>
                <a:avLst/>
                <a:gdLst/>
                <a:ahLst/>
                <a:cxnLst/>
                <a:rect l="0" t="0" r="0" b="0"/>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480">
                <a:extLst>
                  <a:ext uri="{FF2B5EF4-FFF2-40B4-BE49-F238E27FC236}">
                    <a16:creationId xmlns:a16="http://schemas.microsoft.com/office/drawing/2014/main" id="{12733869-20C1-457D-B920-430AD5A6F1C5}"/>
                  </a:ext>
                </a:extLst>
              </p:cNvPr>
              <p:cNvSpPr/>
              <p:nvPr/>
            </p:nvSpPr>
            <p:spPr>
              <a:xfrm>
                <a:off x="4798500" y="2329350"/>
                <a:ext cx="76950" cy="84275"/>
              </a:xfrm>
              <a:custGeom>
                <a:avLst/>
                <a:gdLst/>
                <a:ahLst/>
                <a:cxnLst/>
                <a:rect l="0" t="0" r="0" b="0"/>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59" name="Picture 58">
            <a:extLst>
              <a:ext uri="{FF2B5EF4-FFF2-40B4-BE49-F238E27FC236}">
                <a16:creationId xmlns:a16="http://schemas.microsoft.com/office/drawing/2014/main" id="{7F595DFC-703D-43A3-86F5-7D0CB20BD9FA}"/>
              </a:ext>
            </a:extLst>
          </p:cNvPr>
          <p:cNvPicPr>
            <a:picLocks noChangeAspect="1"/>
          </p:cNvPicPr>
          <p:nvPr/>
        </p:nvPicPr>
        <p:blipFill rotWithShape="1">
          <a:blip r:embed="rId4"/>
          <a:srcRect l="7253"/>
          <a:stretch/>
        </p:blipFill>
        <p:spPr>
          <a:xfrm>
            <a:off x="9257742" y="693372"/>
            <a:ext cx="6478855" cy="5138204"/>
          </a:xfrm>
          <a:prstGeom prst="rect">
            <a:avLst/>
          </a:prstGeom>
        </p:spPr>
      </p:pic>
      <p:pic>
        <p:nvPicPr>
          <p:cNvPr id="60" name="Graphic 59" descr="Satellite dish">
            <a:extLst>
              <a:ext uri="{FF2B5EF4-FFF2-40B4-BE49-F238E27FC236}">
                <a16:creationId xmlns:a16="http://schemas.microsoft.com/office/drawing/2014/main" id="{0584B5AE-85C6-44C0-A64C-2356F836C6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3700" y="1129277"/>
            <a:ext cx="914400" cy="914400"/>
          </a:xfrm>
          <a:prstGeom prst="rect">
            <a:avLst/>
          </a:prstGeom>
        </p:spPr>
      </p:pic>
      <p:cxnSp>
        <p:nvCxnSpPr>
          <p:cNvPr id="61" name="Straight Connector 60">
            <a:extLst>
              <a:ext uri="{FF2B5EF4-FFF2-40B4-BE49-F238E27FC236}">
                <a16:creationId xmlns:a16="http://schemas.microsoft.com/office/drawing/2014/main" id="{57BB0BA7-2BE9-49D7-A0DF-C9E4499872B4}"/>
              </a:ext>
            </a:extLst>
          </p:cNvPr>
          <p:cNvCxnSpPr>
            <a:cxnSpLocks/>
            <a:endCxn id="60" idx="0"/>
          </p:cNvCxnSpPr>
          <p:nvPr/>
        </p:nvCxnSpPr>
        <p:spPr>
          <a:xfrm>
            <a:off x="1967184" y="507814"/>
            <a:ext cx="2033716" cy="621463"/>
          </a:xfrm>
          <a:prstGeom prst="line">
            <a:avLst/>
          </a:prstGeom>
          <a:ln w="19050">
            <a:solidFill>
              <a:srgbClr val="5A695C"/>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984AF1-54DB-4331-8F1E-0B7B92CB3768}"/>
              </a:ext>
            </a:extLst>
          </p:cNvPr>
          <p:cNvCxnSpPr>
            <a:cxnSpLocks/>
            <a:endCxn id="60" idx="2"/>
          </p:cNvCxnSpPr>
          <p:nvPr/>
        </p:nvCxnSpPr>
        <p:spPr>
          <a:xfrm flipV="1">
            <a:off x="1861152" y="2043677"/>
            <a:ext cx="2139748" cy="695003"/>
          </a:xfrm>
          <a:prstGeom prst="line">
            <a:avLst/>
          </a:prstGeom>
          <a:ln w="19050">
            <a:solidFill>
              <a:srgbClr val="5A695C"/>
            </a:solidFill>
            <a:prstDash val="dash"/>
          </a:ln>
        </p:spPr>
        <p:style>
          <a:lnRef idx="1">
            <a:schemeClr val="accent1"/>
          </a:lnRef>
          <a:fillRef idx="0">
            <a:schemeClr val="accent1"/>
          </a:fillRef>
          <a:effectRef idx="0">
            <a:schemeClr val="accent1"/>
          </a:effectRef>
          <a:fontRef idx="minor">
            <a:schemeClr val="tx1"/>
          </a:fontRef>
        </p:style>
      </p:cxnSp>
      <p:sp>
        <p:nvSpPr>
          <p:cNvPr id="69" name="Shape 59">
            <a:extLst>
              <a:ext uri="{FF2B5EF4-FFF2-40B4-BE49-F238E27FC236}">
                <a16:creationId xmlns:a16="http://schemas.microsoft.com/office/drawing/2014/main" id="{D8AEBF06-66C1-40EC-B179-AFF8DEB0734C}"/>
              </a:ext>
            </a:extLst>
          </p:cNvPr>
          <p:cNvSpPr txBox="1"/>
          <p:nvPr/>
        </p:nvSpPr>
        <p:spPr>
          <a:xfrm>
            <a:off x="145181" y="2665896"/>
            <a:ext cx="2228113" cy="418511"/>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4ECDC4"/>
                </a:solidFill>
                <a:latin typeface="Montserrat"/>
                <a:ea typeface="Montserrat"/>
                <a:cs typeface="Montserrat"/>
                <a:sym typeface="Montserrat"/>
              </a:rPr>
              <a:t>Area of Calamity</a:t>
            </a:r>
            <a:endParaRPr dirty="0">
              <a:solidFill>
                <a:srgbClr val="4ECDC4"/>
              </a:solidFill>
              <a:latin typeface="Montserrat"/>
              <a:ea typeface="Montserrat"/>
              <a:cs typeface="Montserrat"/>
              <a:sym typeface="Montserrat"/>
            </a:endParaRPr>
          </a:p>
        </p:txBody>
      </p:sp>
      <p:sp>
        <p:nvSpPr>
          <p:cNvPr id="71" name="Shape 59">
            <a:extLst>
              <a:ext uri="{FF2B5EF4-FFF2-40B4-BE49-F238E27FC236}">
                <a16:creationId xmlns:a16="http://schemas.microsoft.com/office/drawing/2014/main" id="{E97E8DA1-C25D-4B81-820B-924E0679BE1C}"/>
              </a:ext>
            </a:extLst>
          </p:cNvPr>
          <p:cNvSpPr txBox="1"/>
          <p:nvPr/>
        </p:nvSpPr>
        <p:spPr>
          <a:xfrm>
            <a:off x="3133716" y="2206132"/>
            <a:ext cx="1760625" cy="438912"/>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4ECDC4"/>
                </a:solidFill>
                <a:latin typeface="Montserrat"/>
                <a:ea typeface="Montserrat"/>
                <a:cs typeface="Montserrat"/>
                <a:sym typeface="Montserrat"/>
              </a:rPr>
              <a:t>Cellular Tower</a:t>
            </a:r>
            <a:endParaRPr dirty="0">
              <a:solidFill>
                <a:srgbClr val="4ECDC4"/>
              </a:solidFill>
              <a:latin typeface="Montserrat"/>
              <a:ea typeface="Montserrat"/>
              <a:cs typeface="Montserrat"/>
              <a:sym typeface="Montserrat"/>
            </a:endParaRPr>
          </a:p>
        </p:txBody>
      </p:sp>
      <p:sp>
        <p:nvSpPr>
          <p:cNvPr id="72" name="Shape 59">
            <a:extLst>
              <a:ext uri="{FF2B5EF4-FFF2-40B4-BE49-F238E27FC236}">
                <a16:creationId xmlns:a16="http://schemas.microsoft.com/office/drawing/2014/main" id="{16AE81CD-B3BD-47B8-A20E-EB0DDA9724F0}"/>
              </a:ext>
            </a:extLst>
          </p:cNvPr>
          <p:cNvSpPr txBox="1"/>
          <p:nvPr/>
        </p:nvSpPr>
        <p:spPr>
          <a:xfrm>
            <a:off x="2216592" y="1305032"/>
            <a:ext cx="1760625" cy="438912"/>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200" b="1" dirty="0">
                <a:solidFill>
                  <a:srgbClr val="5A695C"/>
                </a:solidFill>
                <a:latin typeface="Montserrat"/>
                <a:ea typeface="Montserrat"/>
                <a:cs typeface="Montserrat"/>
                <a:sym typeface="Montserrat"/>
              </a:rPr>
              <a:t>Track Devices</a:t>
            </a:r>
            <a:endParaRPr sz="1200" b="1" dirty="0">
              <a:solidFill>
                <a:srgbClr val="5A695C"/>
              </a:solidFill>
              <a:latin typeface="Montserrat"/>
              <a:ea typeface="Montserrat"/>
              <a:cs typeface="Montserrat"/>
              <a:sym typeface="Montserrat"/>
            </a:endParaRPr>
          </a:p>
        </p:txBody>
      </p:sp>
      <p:sp>
        <p:nvSpPr>
          <p:cNvPr id="76" name="Rectangle: Rounded Corners 75">
            <a:extLst>
              <a:ext uri="{FF2B5EF4-FFF2-40B4-BE49-F238E27FC236}">
                <a16:creationId xmlns:a16="http://schemas.microsoft.com/office/drawing/2014/main" id="{C627BB9F-A14E-4B60-A258-DE1BBEA018FF}"/>
              </a:ext>
            </a:extLst>
          </p:cNvPr>
          <p:cNvSpPr/>
          <p:nvPr/>
        </p:nvSpPr>
        <p:spPr>
          <a:xfrm>
            <a:off x="4785649" y="140998"/>
            <a:ext cx="4253907" cy="5646959"/>
          </a:xfrm>
          <a:prstGeom prst="roundRect">
            <a:avLst>
              <a:gd name="adj" fmla="val 3917"/>
            </a:avLst>
          </a:prstGeom>
          <a:noFill/>
          <a:ln w="38100">
            <a:solidFill>
              <a:srgbClr val="454F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Double Brace 76">
            <a:extLst>
              <a:ext uri="{FF2B5EF4-FFF2-40B4-BE49-F238E27FC236}">
                <a16:creationId xmlns:a16="http://schemas.microsoft.com/office/drawing/2014/main" id="{111AEC5F-7B80-4EED-8832-FC6063370EB1}"/>
              </a:ext>
            </a:extLst>
          </p:cNvPr>
          <p:cNvSpPr/>
          <p:nvPr/>
        </p:nvSpPr>
        <p:spPr>
          <a:xfrm>
            <a:off x="5839431" y="5963772"/>
            <a:ext cx="1932972" cy="338644"/>
          </a:xfrm>
          <a:prstGeom prst="bracePair">
            <a:avLst/>
          </a:prstGeom>
          <a:ln w="19050">
            <a:solidFill>
              <a:srgbClr val="454F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8" name="Shape 59">
            <a:extLst>
              <a:ext uri="{FF2B5EF4-FFF2-40B4-BE49-F238E27FC236}">
                <a16:creationId xmlns:a16="http://schemas.microsoft.com/office/drawing/2014/main" id="{689AE3A7-5875-402F-A49A-9D89E74BB7E6}"/>
              </a:ext>
            </a:extLst>
          </p:cNvPr>
          <p:cNvSpPr txBox="1"/>
          <p:nvPr/>
        </p:nvSpPr>
        <p:spPr>
          <a:xfrm>
            <a:off x="5849159" y="5863504"/>
            <a:ext cx="1923242" cy="438912"/>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5A695C"/>
                </a:solidFill>
                <a:latin typeface="Montserrat"/>
                <a:ea typeface="Montserrat"/>
                <a:cs typeface="Montserrat"/>
                <a:sym typeface="Montserrat"/>
              </a:rPr>
              <a:t>DSENSE Boundary</a:t>
            </a:r>
            <a:endParaRPr b="1" dirty="0">
              <a:solidFill>
                <a:srgbClr val="5A695C"/>
              </a:solidFill>
              <a:latin typeface="Montserrat"/>
              <a:ea typeface="Montserrat"/>
              <a:cs typeface="Montserrat"/>
              <a:sym typeface="Montserrat"/>
            </a:endParaRPr>
          </a:p>
        </p:txBody>
      </p:sp>
      <p:cxnSp>
        <p:nvCxnSpPr>
          <p:cNvPr id="83" name="Connector: Elbow 82">
            <a:extLst>
              <a:ext uri="{FF2B5EF4-FFF2-40B4-BE49-F238E27FC236}">
                <a16:creationId xmlns:a16="http://schemas.microsoft.com/office/drawing/2014/main" id="{ECA4AACD-8107-4271-8AC7-2A98F11DC606}"/>
              </a:ext>
            </a:extLst>
          </p:cNvPr>
          <p:cNvCxnSpPr>
            <a:cxnSpLocks/>
          </p:cNvCxnSpPr>
          <p:nvPr/>
        </p:nvCxnSpPr>
        <p:spPr>
          <a:xfrm flipV="1">
            <a:off x="4458100" y="375416"/>
            <a:ext cx="2704169" cy="1220789"/>
          </a:xfrm>
          <a:prstGeom prst="bentConnector3">
            <a:avLst>
              <a:gd name="adj1" fmla="val 20336"/>
            </a:avLst>
          </a:prstGeom>
          <a:ln w="19050">
            <a:solidFill>
              <a:srgbClr val="454F5B"/>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0" name="Flowchart: Card 89">
            <a:extLst>
              <a:ext uri="{FF2B5EF4-FFF2-40B4-BE49-F238E27FC236}">
                <a16:creationId xmlns:a16="http://schemas.microsoft.com/office/drawing/2014/main" id="{4DDA354F-8013-4A6A-A20F-2DF0298A8AA0}"/>
              </a:ext>
            </a:extLst>
          </p:cNvPr>
          <p:cNvSpPr/>
          <p:nvPr/>
        </p:nvSpPr>
        <p:spPr>
          <a:xfrm>
            <a:off x="5200459" y="533236"/>
            <a:ext cx="1556307" cy="1649802"/>
          </a:xfrm>
          <a:prstGeom prst="flowChartPunchedCard">
            <a:avLst/>
          </a:prstGeom>
          <a:solidFill>
            <a:srgbClr val="C7F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Shape 59">
            <a:extLst>
              <a:ext uri="{FF2B5EF4-FFF2-40B4-BE49-F238E27FC236}">
                <a16:creationId xmlns:a16="http://schemas.microsoft.com/office/drawing/2014/main" id="{CF50BD6F-D86A-4EE3-8B8B-0FA4B2AE1312}"/>
              </a:ext>
            </a:extLst>
          </p:cNvPr>
          <p:cNvSpPr txBox="1"/>
          <p:nvPr/>
        </p:nvSpPr>
        <p:spPr>
          <a:xfrm>
            <a:off x="5156693" y="998208"/>
            <a:ext cx="1600073" cy="1127283"/>
          </a:xfrm>
          <a:prstGeom prst="rect">
            <a:avLst/>
          </a:prstGeom>
          <a:noFill/>
          <a:ln>
            <a:noFill/>
          </a:ln>
        </p:spPr>
        <p:txBody>
          <a:bodyPr spcFirstLastPara="1" wrap="square" lIns="91425" tIns="91425" rIns="91425" bIns="91425" anchor="t" anchorCtr="0">
            <a:noAutofit/>
          </a:bodyPr>
          <a:lstStyle/>
          <a:p>
            <a:pPr marL="171450" lvl="0" indent="-171450" rtl="0">
              <a:spcBef>
                <a:spcPts val="600"/>
              </a:spcBef>
              <a:spcAft>
                <a:spcPts val="0"/>
              </a:spcAft>
              <a:buFont typeface="Arial" panose="020B0604020202020204" pitchFamily="34" charset="0"/>
              <a:buChar char="•"/>
            </a:pPr>
            <a:r>
              <a:rPr lang="en-IN" sz="1200" dirty="0">
                <a:solidFill>
                  <a:srgbClr val="454F5B"/>
                </a:solidFill>
                <a:latin typeface="Montserrat Medium" panose="00000600000000000000" pitchFamily="2" charset="0"/>
                <a:ea typeface="Montserrat"/>
                <a:cs typeface="Montserrat"/>
                <a:sym typeface="Montserrat"/>
              </a:rPr>
              <a:t>Device ID</a:t>
            </a:r>
          </a:p>
          <a:p>
            <a:pPr marL="171450" lvl="0" indent="-171450" rtl="0">
              <a:spcBef>
                <a:spcPts val="600"/>
              </a:spcBef>
              <a:spcAft>
                <a:spcPts val="0"/>
              </a:spcAft>
              <a:buFont typeface="Arial" panose="020B0604020202020204" pitchFamily="34" charset="0"/>
              <a:buChar char="•"/>
            </a:pPr>
            <a:r>
              <a:rPr lang="en-IN" sz="1200" dirty="0">
                <a:solidFill>
                  <a:srgbClr val="454F5B"/>
                </a:solidFill>
                <a:latin typeface="Montserrat Medium" panose="00000600000000000000" pitchFamily="2" charset="0"/>
                <a:ea typeface="Montserrat"/>
                <a:cs typeface="Montserrat"/>
                <a:sym typeface="Montserrat"/>
              </a:rPr>
              <a:t>Phone Number</a:t>
            </a:r>
          </a:p>
          <a:p>
            <a:pPr marL="171450" lvl="0" indent="-171450" rtl="0">
              <a:spcBef>
                <a:spcPts val="600"/>
              </a:spcBef>
              <a:spcAft>
                <a:spcPts val="0"/>
              </a:spcAft>
              <a:buFont typeface="Arial" panose="020B0604020202020204" pitchFamily="34" charset="0"/>
              <a:buChar char="•"/>
            </a:pPr>
            <a:r>
              <a:rPr lang="en-IN" sz="1200" dirty="0">
                <a:solidFill>
                  <a:srgbClr val="454F5B"/>
                </a:solidFill>
                <a:latin typeface="Montserrat Medium" panose="00000600000000000000" pitchFamily="2" charset="0"/>
                <a:ea typeface="Montserrat"/>
                <a:cs typeface="Montserrat"/>
                <a:sym typeface="Montserrat"/>
              </a:rPr>
              <a:t>Operator Name</a:t>
            </a:r>
          </a:p>
          <a:p>
            <a:pPr marL="171450" lvl="0" indent="-171450" rtl="0">
              <a:spcBef>
                <a:spcPts val="600"/>
              </a:spcBef>
              <a:spcAft>
                <a:spcPts val="0"/>
              </a:spcAft>
              <a:buFont typeface="Arial" panose="020B0604020202020204" pitchFamily="34" charset="0"/>
              <a:buChar char="•"/>
            </a:pPr>
            <a:r>
              <a:rPr lang="en-IN" sz="1200" dirty="0">
                <a:solidFill>
                  <a:srgbClr val="454F5B"/>
                </a:solidFill>
                <a:latin typeface="Montserrat Medium" panose="00000600000000000000" pitchFamily="2" charset="0"/>
                <a:ea typeface="Montserrat"/>
                <a:cs typeface="Montserrat"/>
                <a:sym typeface="Montserrat"/>
              </a:rPr>
              <a:t>Geo-Location</a:t>
            </a:r>
            <a:endParaRPr sz="1200" dirty="0">
              <a:solidFill>
                <a:srgbClr val="454F5B"/>
              </a:solidFill>
              <a:latin typeface="Montserrat Medium" panose="00000600000000000000" pitchFamily="2" charset="0"/>
              <a:ea typeface="Montserrat"/>
              <a:cs typeface="Montserrat"/>
              <a:sym typeface="Montserrat"/>
            </a:endParaRPr>
          </a:p>
        </p:txBody>
      </p:sp>
      <p:sp>
        <p:nvSpPr>
          <p:cNvPr id="92" name="Shape 186">
            <a:extLst>
              <a:ext uri="{FF2B5EF4-FFF2-40B4-BE49-F238E27FC236}">
                <a16:creationId xmlns:a16="http://schemas.microsoft.com/office/drawing/2014/main" id="{4E0961FB-0FBA-4702-9857-AB738FB7F583}"/>
              </a:ext>
            </a:extLst>
          </p:cNvPr>
          <p:cNvSpPr txBox="1">
            <a:spLocks/>
          </p:cNvSpPr>
          <p:nvPr/>
        </p:nvSpPr>
        <p:spPr>
          <a:xfrm>
            <a:off x="5711080" y="457849"/>
            <a:ext cx="1192599" cy="6308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1pPr>
            <a:lvl2pPr marR="0" lvl="1"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2pPr>
            <a:lvl3pPr marR="0" lvl="2"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3pPr>
            <a:lvl4pPr marR="0" lvl="3"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4pPr>
            <a:lvl5pPr marR="0" lvl="4"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5pPr>
            <a:lvl6pPr marR="0" lvl="5"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6pPr>
            <a:lvl7pPr marR="0" lvl="6"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7pPr>
            <a:lvl8pPr marR="0" lvl="7"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8pPr>
            <a:lvl9pPr marR="0" lvl="8" algn="l" rtl="0">
              <a:lnSpc>
                <a:spcPct val="100000"/>
              </a:lnSpc>
              <a:spcBef>
                <a:spcPts val="0"/>
              </a:spcBef>
              <a:spcAft>
                <a:spcPts val="0"/>
              </a:spcAft>
              <a:buClr>
                <a:srgbClr val="454F5B"/>
              </a:buClr>
              <a:buSzPts val="3000"/>
              <a:buFont typeface="Montserrat"/>
              <a:buNone/>
              <a:defRPr sz="3000" b="1" i="0" u="none" strike="noStrike" cap="none">
                <a:solidFill>
                  <a:srgbClr val="454F5B"/>
                </a:solidFill>
                <a:latin typeface="Montserrat"/>
                <a:ea typeface="Montserrat"/>
                <a:cs typeface="Montserrat"/>
                <a:sym typeface="Montserrat"/>
              </a:defRPr>
            </a:lvl9pPr>
          </a:lstStyle>
          <a:p>
            <a:r>
              <a:rPr lang="en-IN" sz="2400" dirty="0"/>
              <a:t>Data.</a:t>
            </a:r>
            <a:endParaRPr lang="en-IN" sz="1400" dirty="0"/>
          </a:p>
        </p:txBody>
      </p:sp>
      <p:sp>
        <p:nvSpPr>
          <p:cNvPr id="95" name="Rectangle: Rounded Corners 94">
            <a:extLst>
              <a:ext uri="{FF2B5EF4-FFF2-40B4-BE49-F238E27FC236}">
                <a16:creationId xmlns:a16="http://schemas.microsoft.com/office/drawing/2014/main" id="{19308535-0E2E-4D95-97D4-584F39788377}"/>
              </a:ext>
            </a:extLst>
          </p:cNvPr>
          <p:cNvSpPr/>
          <p:nvPr/>
        </p:nvSpPr>
        <p:spPr>
          <a:xfrm>
            <a:off x="7299294" y="276480"/>
            <a:ext cx="1610530" cy="2059900"/>
          </a:xfrm>
          <a:prstGeom prst="roundRect">
            <a:avLst>
              <a:gd name="adj" fmla="val 9051"/>
            </a:avLst>
          </a:prstGeom>
          <a:solidFill>
            <a:srgbClr val="454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Shape 59">
            <a:extLst>
              <a:ext uri="{FF2B5EF4-FFF2-40B4-BE49-F238E27FC236}">
                <a16:creationId xmlns:a16="http://schemas.microsoft.com/office/drawing/2014/main" id="{87F355A1-270A-4932-A7AF-805598AE0E93}"/>
              </a:ext>
            </a:extLst>
          </p:cNvPr>
          <p:cNvSpPr txBox="1"/>
          <p:nvPr/>
        </p:nvSpPr>
        <p:spPr>
          <a:xfrm>
            <a:off x="7235397" y="183228"/>
            <a:ext cx="1760625" cy="438912"/>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4ECDC4"/>
                </a:solidFill>
                <a:latin typeface="Montserrat"/>
                <a:ea typeface="Montserrat"/>
                <a:cs typeface="Montserrat"/>
                <a:sym typeface="Montserrat"/>
              </a:rPr>
              <a:t>Watson Studio.</a:t>
            </a:r>
            <a:endParaRPr dirty="0">
              <a:solidFill>
                <a:srgbClr val="4ECDC4"/>
              </a:solidFill>
              <a:latin typeface="Montserrat"/>
              <a:ea typeface="Montserrat"/>
              <a:cs typeface="Montserrat"/>
              <a:sym typeface="Montserrat"/>
            </a:endParaRPr>
          </a:p>
        </p:txBody>
      </p:sp>
      <p:sp>
        <p:nvSpPr>
          <p:cNvPr id="100" name="Rectangle: Rounded Corners 99">
            <a:extLst>
              <a:ext uri="{FF2B5EF4-FFF2-40B4-BE49-F238E27FC236}">
                <a16:creationId xmlns:a16="http://schemas.microsoft.com/office/drawing/2014/main" id="{798C93A9-B021-4438-B48E-5EF1C928ED8C}"/>
              </a:ext>
            </a:extLst>
          </p:cNvPr>
          <p:cNvSpPr/>
          <p:nvPr/>
        </p:nvSpPr>
        <p:spPr>
          <a:xfrm>
            <a:off x="7359759" y="587389"/>
            <a:ext cx="1489599" cy="36000"/>
          </a:xfrm>
          <a:prstGeom prst="roundRect">
            <a:avLst/>
          </a:prstGeom>
          <a:solidFill>
            <a:srgbClr val="4EC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C9F5382F-EA20-4801-A389-2535FDB21BDF}"/>
              </a:ext>
            </a:extLst>
          </p:cNvPr>
          <p:cNvSpPr/>
          <p:nvPr/>
        </p:nvSpPr>
        <p:spPr>
          <a:xfrm>
            <a:off x="5805424" y="985942"/>
            <a:ext cx="839513" cy="45719"/>
          </a:xfrm>
          <a:prstGeom prst="roundRect">
            <a:avLst/>
          </a:prstGeom>
          <a:solidFill>
            <a:srgbClr val="5A69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Shape 609">
            <a:extLst>
              <a:ext uri="{FF2B5EF4-FFF2-40B4-BE49-F238E27FC236}">
                <a16:creationId xmlns:a16="http://schemas.microsoft.com/office/drawing/2014/main" id="{87E48C7D-0894-4CC4-8EB9-7CEFC08DBD69}"/>
              </a:ext>
            </a:extLst>
          </p:cNvPr>
          <p:cNvGrpSpPr/>
          <p:nvPr/>
        </p:nvGrpSpPr>
        <p:grpSpPr>
          <a:xfrm>
            <a:off x="7640515" y="874694"/>
            <a:ext cx="872308" cy="836756"/>
            <a:chOff x="5241175" y="4959100"/>
            <a:chExt cx="539775" cy="517775"/>
          </a:xfrm>
          <a:solidFill>
            <a:srgbClr val="C7F464"/>
          </a:solidFill>
        </p:grpSpPr>
        <p:sp>
          <p:nvSpPr>
            <p:cNvPr id="104" name="Shape 610">
              <a:extLst>
                <a:ext uri="{FF2B5EF4-FFF2-40B4-BE49-F238E27FC236}">
                  <a16:creationId xmlns:a16="http://schemas.microsoft.com/office/drawing/2014/main" id="{EFD384EB-3068-4679-81B5-B33C6E57C1BC}"/>
                </a:ext>
              </a:extLst>
            </p:cNvPr>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611">
              <a:extLst>
                <a:ext uri="{FF2B5EF4-FFF2-40B4-BE49-F238E27FC236}">
                  <a16:creationId xmlns:a16="http://schemas.microsoft.com/office/drawing/2014/main" id="{8B35F392-2A51-4C1A-B5E6-87DD234F3ED0}"/>
                </a:ext>
              </a:extLst>
            </p:cNvPr>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612">
              <a:extLst>
                <a:ext uri="{FF2B5EF4-FFF2-40B4-BE49-F238E27FC236}">
                  <a16:creationId xmlns:a16="http://schemas.microsoft.com/office/drawing/2014/main" id="{037AE4F4-C884-4C82-8ABA-B9FDC18E3289}"/>
                </a:ext>
              </a:extLst>
            </p:cNvPr>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613">
              <a:extLst>
                <a:ext uri="{FF2B5EF4-FFF2-40B4-BE49-F238E27FC236}">
                  <a16:creationId xmlns:a16="http://schemas.microsoft.com/office/drawing/2014/main" id="{304E151B-8D39-496D-81BF-AB039AD7479A}"/>
                </a:ext>
              </a:extLst>
            </p:cNvPr>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614">
              <a:extLst>
                <a:ext uri="{FF2B5EF4-FFF2-40B4-BE49-F238E27FC236}">
                  <a16:creationId xmlns:a16="http://schemas.microsoft.com/office/drawing/2014/main" id="{1D698CB7-D4FE-4B82-8F29-76656E1AAB7E}"/>
                </a:ext>
              </a:extLst>
            </p:cNvPr>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615">
              <a:extLst>
                <a:ext uri="{FF2B5EF4-FFF2-40B4-BE49-F238E27FC236}">
                  <a16:creationId xmlns:a16="http://schemas.microsoft.com/office/drawing/2014/main" id="{7E4070FE-75C6-450C-A294-B25AF79AAD28}"/>
                </a:ext>
              </a:extLst>
            </p:cNvPr>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0" name="Shape 401">
            <a:extLst>
              <a:ext uri="{FF2B5EF4-FFF2-40B4-BE49-F238E27FC236}">
                <a16:creationId xmlns:a16="http://schemas.microsoft.com/office/drawing/2014/main" id="{EFC5BFFF-D7C9-47B7-BFE3-996A35A01387}"/>
              </a:ext>
            </a:extLst>
          </p:cNvPr>
          <p:cNvGrpSpPr/>
          <p:nvPr/>
        </p:nvGrpSpPr>
        <p:grpSpPr>
          <a:xfrm>
            <a:off x="5489393" y="700670"/>
            <a:ext cx="233728" cy="282886"/>
            <a:chOff x="584925" y="922575"/>
            <a:chExt cx="415200" cy="502525"/>
          </a:xfrm>
        </p:grpSpPr>
        <p:sp>
          <p:nvSpPr>
            <p:cNvPr id="111" name="Shape 402">
              <a:extLst>
                <a:ext uri="{FF2B5EF4-FFF2-40B4-BE49-F238E27FC236}">
                  <a16:creationId xmlns:a16="http://schemas.microsoft.com/office/drawing/2014/main" id="{0224BF00-B4D4-4CC6-96BE-F96CBE31188F}"/>
                </a:ext>
              </a:extLst>
            </p:cNvPr>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403">
              <a:extLst>
                <a:ext uri="{FF2B5EF4-FFF2-40B4-BE49-F238E27FC236}">
                  <a16:creationId xmlns:a16="http://schemas.microsoft.com/office/drawing/2014/main" id="{D012FD4B-E88D-4E80-BFD0-B71B47C0E13F}"/>
                </a:ext>
              </a:extLst>
            </p:cNvPr>
            <p:cNvSpPr/>
            <p:nvPr/>
          </p:nvSpPr>
          <p:spPr>
            <a:xfrm>
              <a:off x="621550" y="922575"/>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404">
              <a:extLst>
                <a:ext uri="{FF2B5EF4-FFF2-40B4-BE49-F238E27FC236}">
                  <a16:creationId xmlns:a16="http://schemas.microsoft.com/office/drawing/2014/main" id="{D3DB83F4-DD65-4E25-BB4A-A54DAE4CB861}"/>
                </a:ext>
              </a:extLst>
            </p:cNvPr>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4" name="Shape 59">
            <a:extLst>
              <a:ext uri="{FF2B5EF4-FFF2-40B4-BE49-F238E27FC236}">
                <a16:creationId xmlns:a16="http://schemas.microsoft.com/office/drawing/2014/main" id="{B941468A-D89C-45EE-8AD5-64A592EC3AB5}"/>
              </a:ext>
            </a:extLst>
          </p:cNvPr>
          <p:cNvSpPr txBox="1"/>
          <p:nvPr/>
        </p:nvSpPr>
        <p:spPr>
          <a:xfrm>
            <a:off x="7247134" y="1634826"/>
            <a:ext cx="1670907" cy="48405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050" b="1" dirty="0">
                <a:solidFill>
                  <a:srgbClr val="4ECDC4"/>
                </a:solidFill>
                <a:latin typeface="Montserrat"/>
                <a:ea typeface="Montserrat"/>
                <a:cs typeface="Montserrat"/>
                <a:sym typeface="Montserrat"/>
              </a:rPr>
              <a:t>Random Forest Model to form clusters of people.</a:t>
            </a:r>
            <a:endParaRPr sz="1050" dirty="0">
              <a:solidFill>
                <a:srgbClr val="4ECDC4"/>
              </a:solidFill>
              <a:latin typeface="Montserrat"/>
              <a:ea typeface="Montserrat"/>
              <a:cs typeface="Montserrat"/>
              <a:sym typeface="Montserrat"/>
            </a:endParaRPr>
          </a:p>
        </p:txBody>
      </p:sp>
      <p:grpSp>
        <p:nvGrpSpPr>
          <p:cNvPr id="118" name="Group 117">
            <a:extLst>
              <a:ext uri="{FF2B5EF4-FFF2-40B4-BE49-F238E27FC236}">
                <a16:creationId xmlns:a16="http://schemas.microsoft.com/office/drawing/2014/main" id="{220B99EE-3463-4D9C-B7C0-268694DF4994}"/>
              </a:ext>
            </a:extLst>
          </p:cNvPr>
          <p:cNvGrpSpPr/>
          <p:nvPr/>
        </p:nvGrpSpPr>
        <p:grpSpPr>
          <a:xfrm>
            <a:off x="7785554" y="2522849"/>
            <a:ext cx="523796" cy="959449"/>
            <a:chOff x="7785554" y="2408550"/>
            <a:chExt cx="523796" cy="959449"/>
          </a:xfrm>
        </p:grpSpPr>
        <p:sp>
          <p:nvSpPr>
            <p:cNvPr id="115" name="Arrow: Chevron 114">
              <a:extLst>
                <a:ext uri="{FF2B5EF4-FFF2-40B4-BE49-F238E27FC236}">
                  <a16:creationId xmlns:a16="http://schemas.microsoft.com/office/drawing/2014/main" id="{1A6A05D6-62DF-49BD-AC0D-4FAEE585D32A}"/>
                </a:ext>
              </a:extLst>
            </p:cNvPr>
            <p:cNvSpPr/>
            <p:nvPr/>
          </p:nvSpPr>
          <p:spPr>
            <a:xfrm rot="5400000">
              <a:off x="7834554" y="2625630"/>
              <a:ext cx="425797" cy="523794"/>
            </a:xfrm>
            <a:prstGeom prst="chevron">
              <a:avLst/>
            </a:prstGeom>
            <a:solidFill>
              <a:srgbClr val="4EC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6" name="Arrow: Chevron 115">
              <a:extLst>
                <a:ext uri="{FF2B5EF4-FFF2-40B4-BE49-F238E27FC236}">
                  <a16:creationId xmlns:a16="http://schemas.microsoft.com/office/drawing/2014/main" id="{CA41A86B-FC4D-4CC6-9274-C1A91D0B02EC}"/>
                </a:ext>
              </a:extLst>
            </p:cNvPr>
            <p:cNvSpPr/>
            <p:nvPr/>
          </p:nvSpPr>
          <p:spPr>
            <a:xfrm rot="5400000">
              <a:off x="7834553" y="2893204"/>
              <a:ext cx="425797" cy="523794"/>
            </a:xfrm>
            <a:prstGeom prst="chevron">
              <a:avLst/>
            </a:prstGeom>
            <a:solidFill>
              <a:srgbClr val="C7F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7" name="Arrow: Chevron 116">
              <a:extLst>
                <a:ext uri="{FF2B5EF4-FFF2-40B4-BE49-F238E27FC236}">
                  <a16:creationId xmlns:a16="http://schemas.microsoft.com/office/drawing/2014/main" id="{B10E9DB5-6DE1-4532-913D-25659CC53F06}"/>
                </a:ext>
              </a:extLst>
            </p:cNvPr>
            <p:cNvSpPr/>
            <p:nvPr/>
          </p:nvSpPr>
          <p:spPr>
            <a:xfrm rot="5400000">
              <a:off x="7834552" y="2359552"/>
              <a:ext cx="425797" cy="523794"/>
            </a:xfrm>
            <a:prstGeom prst="chevron">
              <a:avLst/>
            </a:prstGeom>
            <a:solidFill>
              <a:srgbClr val="454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19" name="Shape 299">
            <a:extLst>
              <a:ext uri="{FF2B5EF4-FFF2-40B4-BE49-F238E27FC236}">
                <a16:creationId xmlns:a16="http://schemas.microsoft.com/office/drawing/2014/main" id="{6DC6791C-ECDE-448D-8977-70F46AB957F3}"/>
              </a:ext>
            </a:extLst>
          </p:cNvPr>
          <p:cNvSpPr/>
          <p:nvPr/>
        </p:nvSpPr>
        <p:spPr>
          <a:xfrm rot="16200000">
            <a:off x="6371264" y="3120502"/>
            <a:ext cx="2097628" cy="2966576"/>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454F5B"/>
          </a:solidFill>
          <a:ln w="28575" cap="flat" cmpd="sng">
            <a:solidFill>
              <a:srgbClr val="73849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366">
            <a:extLst>
              <a:ext uri="{FF2B5EF4-FFF2-40B4-BE49-F238E27FC236}">
                <a16:creationId xmlns:a16="http://schemas.microsoft.com/office/drawing/2014/main" id="{32635BCF-2B4C-4151-8FFC-1D01F3724AD4}"/>
              </a:ext>
            </a:extLst>
          </p:cNvPr>
          <p:cNvSpPr/>
          <p:nvPr/>
        </p:nvSpPr>
        <p:spPr>
          <a:xfrm>
            <a:off x="2959533" y="1121070"/>
            <a:ext cx="251176" cy="332812"/>
          </a:xfrm>
          <a:custGeom>
            <a:avLst/>
            <a:gdLst/>
            <a:ahLst/>
            <a:cxnLst/>
            <a:rect l="0" t="0" r="0" b="0"/>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1" name="Shape 398">
            <a:extLst>
              <a:ext uri="{FF2B5EF4-FFF2-40B4-BE49-F238E27FC236}">
                <a16:creationId xmlns:a16="http://schemas.microsoft.com/office/drawing/2014/main" id="{19AB3BD7-471B-4A74-AF78-F865D6032112}"/>
              </a:ext>
            </a:extLst>
          </p:cNvPr>
          <p:cNvGrpSpPr/>
          <p:nvPr/>
        </p:nvGrpSpPr>
        <p:grpSpPr>
          <a:xfrm>
            <a:off x="8015998" y="5014308"/>
            <a:ext cx="331808" cy="331307"/>
            <a:chOff x="6660750" y="298550"/>
            <a:chExt cx="396900" cy="396300"/>
          </a:xfrm>
        </p:grpSpPr>
        <p:sp>
          <p:nvSpPr>
            <p:cNvPr id="122" name="Shape 399">
              <a:extLst>
                <a:ext uri="{FF2B5EF4-FFF2-40B4-BE49-F238E27FC236}">
                  <a16:creationId xmlns:a16="http://schemas.microsoft.com/office/drawing/2014/main" id="{AC7CDAC4-B4B2-4673-96F9-7D88B45037A1}"/>
                </a:ext>
              </a:extLst>
            </p:cNvPr>
            <p:cNvSpPr/>
            <p:nvPr/>
          </p:nvSpPr>
          <p:spPr>
            <a:xfrm>
              <a:off x="6660750" y="298550"/>
              <a:ext cx="396900" cy="396300"/>
            </a:xfrm>
            <a:custGeom>
              <a:avLst/>
              <a:gdLst/>
              <a:ahLst/>
              <a:cxnLst/>
              <a:rect l="0" t="0" r="0" b="0"/>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400">
              <a:extLst>
                <a:ext uri="{FF2B5EF4-FFF2-40B4-BE49-F238E27FC236}">
                  <a16:creationId xmlns:a16="http://schemas.microsoft.com/office/drawing/2014/main" id="{EC585BD1-E4D3-4647-8725-4EC898ECC4A7}"/>
                </a:ext>
              </a:extLst>
            </p:cNvPr>
            <p:cNvSpPr/>
            <p:nvPr/>
          </p:nvSpPr>
          <p:spPr>
            <a:xfrm>
              <a:off x="6697400" y="335200"/>
              <a:ext cx="323625" cy="323025"/>
            </a:xfrm>
            <a:custGeom>
              <a:avLst/>
              <a:gdLst/>
              <a:ahLst/>
              <a:cxnLst/>
              <a:rect l="0" t="0" r="0" b="0"/>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5" name="Shape 530">
            <a:extLst>
              <a:ext uri="{FF2B5EF4-FFF2-40B4-BE49-F238E27FC236}">
                <a16:creationId xmlns:a16="http://schemas.microsoft.com/office/drawing/2014/main" id="{45C7B93D-75D3-4F32-9424-B931FBB5D1EE}"/>
              </a:ext>
            </a:extLst>
          </p:cNvPr>
          <p:cNvGrpSpPr/>
          <p:nvPr/>
        </p:nvGrpSpPr>
        <p:grpSpPr>
          <a:xfrm>
            <a:off x="6468374" y="5011936"/>
            <a:ext cx="324661" cy="338956"/>
            <a:chOff x="3294650" y="3652450"/>
            <a:chExt cx="388350" cy="405450"/>
          </a:xfrm>
        </p:grpSpPr>
        <p:sp>
          <p:nvSpPr>
            <p:cNvPr id="126" name="Shape 531">
              <a:extLst>
                <a:ext uri="{FF2B5EF4-FFF2-40B4-BE49-F238E27FC236}">
                  <a16:creationId xmlns:a16="http://schemas.microsoft.com/office/drawing/2014/main" id="{43DBA58F-E6BC-4A36-8320-A98C05AFEE55}"/>
                </a:ext>
              </a:extLst>
            </p:cNvPr>
            <p:cNvSpPr/>
            <p:nvPr/>
          </p:nvSpPr>
          <p:spPr>
            <a:xfrm>
              <a:off x="3294650" y="3681775"/>
              <a:ext cx="376150" cy="376125"/>
            </a:xfrm>
            <a:custGeom>
              <a:avLst/>
              <a:gdLst/>
              <a:ahLst/>
              <a:cxnLst/>
              <a:rect l="0" t="0" r="0" b="0"/>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532">
              <a:extLst>
                <a:ext uri="{FF2B5EF4-FFF2-40B4-BE49-F238E27FC236}">
                  <a16:creationId xmlns:a16="http://schemas.microsoft.com/office/drawing/2014/main" id="{F5FD4436-29AA-463D-9C3A-B9931128D826}"/>
                </a:ext>
              </a:extLst>
            </p:cNvPr>
            <p:cNvSpPr/>
            <p:nvPr/>
          </p:nvSpPr>
          <p:spPr>
            <a:xfrm>
              <a:off x="3494925" y="3760525"/>
              <a:ext cx="188075" cy="97100"/>
            </a:xfrm>
            <a:custGeom>
              <a:avLst/>
              <a:gdLst/>
              <a:ahLst/>
              <a:cxnLst/>
              <a:rect l="0" t="0" r="0" b="0"/>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533">
              <a:extLst>
                <a:ext uri="{FF2B5EF4-FFF2-40B4-BE49-F238E27FC236}">
                  <a16:creationId xmlns:a16="http://schemas.microsoft.com/office/drawing/2014/main" id="{C9F70F97-96E1-4432-B137-96018C70E56F}"/>
                </a:ext>
              </a:extLst>
            </p:cNvPr>
            <p:cNvSpPr/>
            <p:nvPr/>
          </p:nvSpPr>
          <p:spPr>
            <a:xfrm>
              <a:off x="3494925" y="3652450"/>
              <a:ext cx="161200" cy="188100"/>
            </a:xfrm>
            <a:custGeom>
              <a:avLst/>
              <a:gdLst/>
              <a:ahLst/>
              <a:cxnLst/>
              <a:rect l="0" t="0" r="0" b="0"/>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9" name="Shape 534">
            <a:extLst>
              <a:ext uri="{FF2B5EF4-FFF2-40B4-BE49-F238E27FC236}">
                <a16:creationId xmlns:a16="http://schemas.microsoft.com/office/drawing/2014/main" id="{80388594-8FFF-4C0F-8ECC-9E1A6533E42A}"/>
              </a:ext>
            </a:extLst>
          </p:cNvPr>
          <p:cNvGrpSpPr/>
          <p:nvPr/>
        </p:nvGrpSpPr>
        <p:grpSpPr>
          <a:xfrm>
            <a:off x="6984163" y="5053873"/>
            <a:ext cx="378750" cy="277698"/>
            <a:chOff x="3936375" y="3703750"/>
            <a:chExt cx="453050" cy="332175"/>
          </a:xfrm>
        </p:grpSpPr>
        <p:sp>
          <p:nvSpPr>
            <p:cNvPr id="130" name="Shape 535">
              <a:extLst>
                <a:ext uri="{FF2B5EF4-FFF2-40B4-BE49-F238E27FC236}">
                  <a16:creationId xmlns:a16="http://schemas.microsoft.com/office/drawing/2014/main" id="{FDA5B15D-B45A-4F47-9878-004A3C71D434}"/>
                </a:ext>
              </a:extLst>
            </p:cNvPr>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536">
              <a:extLst>
                <a:ext uri="{FF2B5EF4-FFF2-40B4-BE49-F238E27FC236}">
                  <a16:creationId xmlns:a16="http://schemas.microsoft.com/office/drawing/2014/main" id="{A52A2AD8-F9A0-44D5-8C95-A3A83C74D682}"/>
                </a:ext>
              </a:extLst>
            </p:cNvPr>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537">
              <a:extLst>
                <a:ext uri="{FF2B5EF4-FFF2-40B4-BE49-F238E27FC236}">
                  <a16:creationId xmlns:a16="http://schemas.microsoft.com/office/drawing/2014/main" id="{E45D9FF1-F46A-4502-ABD5-8883F85310DA}"/>
                </a:ext>
              </a:extLst>
            </p:cNvPr>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538">
              <a:extLst>
                <a:ext uri="{FF2B5EF4-FFF2-40B4-BE49-F238E27FC236}">
                  <a16:creationId xmlns:a16="http://schemas.microsoft.com/office/drawing/2014/main" id="{20A72359-0A9B-44EE-8204-0BA8C02497C5}"/>
                </a:ext>
              </a:extLst>
            </p:cNvPr>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539">
              <a:extLst>
                <a:ext uri="{FF2B5EF4-FFF2-40B4-BE49-F238E27FC236}">
                  <a16:creationId xmlns:a16="http://schemas.microsoft.com/office/drawing/2014/main" id="{5B96B5EF-0A69-4A3D-8ABD-C270E81D90BC}"/>
                </a:ext>
              </a:extLst>
            </p:cNvPr>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5" name="Shape 540">
            <a:extLst>
              <a:ext uri="{FF2B5EF4-FFF2-40B4-BE49-F238E27FC236}">
                <a16:creationId xmlns:a16="http://schemas.microsoft.com/office/drawing/2014/main" id="{BB87883D-C195-45B4-B5EA-E114308CED90}"/>
              </a:ext>
            </a:extLst>
          </p:cNvPr>
          <p:cNvGrpSpPr/>
          <p:nvPr/>
        </p:nvGrpSpPr>
        <p:grpSpPr>
          <a:xfrm>
            <a:off x="7478883" y="5053873"/>
            <a:ext cx="378750" cy="277698"/>
            <a:chOff x="4610450" y="3703750"/>
            <a:chExt cx="453050" cy="332175"/>
          </a:xfrm>
        </p:grpSpPr>
        <p:sp>
          <p:nvSpPr>
            <p:cNvPr id="136" name="Shape 541">
              <a:extLst>
                <a:ext uri="{FF2B5EF4-FFF2-40B4-BE49-F238E27FC236}">
                  <a16:creationId xmlns:a16="http://schemas.microsoft.com/office/drawing/2014/main" id="{335CFAC9-A34D-4444-BA37-828DD76019E3}"/>
                </a:ext>
              </a:extLst>
            </p:cNvPr>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542">
              <a:extLst>
                <a:ext uri="{FF2B5EF4-FFF2-40B4-BE49-F238E27FC236}">
                  <a16:creationId xmlns:a16="http://schemas.microsoft.com/office/drawing/2014/main" id="{E3D0BB4B-6A4B-4580-B81F-371B21C90964}"/>
                </a:ext>
              </a:extLst>
            </p:cNvPr>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8" name="Shape 59">
            <a:extLst>
              <a:ext uri="{FF2B5EF4-FFF2-40B4-BE49-F238E27FC236}">
                <a16:creationId xmlns:a16="http://schemas.microsoft.com/office/drawing/2014/main" id="{4EA331EC-1AF3-4414-B28D-3B18F0386C02}"/>
              </a:ext>
            </a:extLst>
          </p:cNvPr>
          <p:cNvSpPr txBox="1"/>
          <p:nvPr/>
        </p:nvSpPr>
        <p:spPr>
          <a:xfrm>
            <a:off x="6539765" y="4587136"/>
            <a:ext cx="1760625" cy="392869"/>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b="1" dirty="0">
                <a:solidFill>
                  <a:srgbClr val="4ECDC4"/>
                </a:solidFill>
                <a:latin typeface="Montserrat"/>
                <a:ea typeface="Montserrat"/>
                <a:cs typeface="Montserrat"/>
                <a:sym typeface="Montserrat"/>
              </a:rPr>
              <a:t>Statistics.</a:t>
            </a:r>
            <a:endParaRPr dirty="0">
              <a:solidFill>
                <a:srgbClr val="4ECDC4"/>
              </a:solidFill>
              <a:latin typeface="Montserrat"/>
              <a:ea typeface="Montserrat"/>
              <a:cs typeface="Montserrat"/>
              <a:sym typeface="Montserrat"/>
            </a:endParaRPr>
          </a:p>
        </p:txBody>
      </p:sp>
      <p:sp>
        <p:nvSpPr>
          <p:cNvPr id="145" name="Shape 59">
            <a:extLst>
              <a:ext uri="{FF2B5EF4-FFF2-40B4-BE49-F238E27FC236}">
                <a16:creationId xmlns:a16="http://schemas.microsoft.com/office/drawing/2014/main" id="{028824D8-046A-4045-B854-088C6B29BDA7}"/>
              </a:ext>
            </a:extLst>
          </p:cNvPr>
          <p:cNvSpPr txBox="1"/>
          <p:nvPr/>
        </p:nvSpPr>
        <p:spPr>
          <a:xfrm>
            <a:off x="7848983" y="3908751"/>
            <a:ext cx="716672" cy="492825"/>
          </a:xfrm>
          <a:prstGeom prst="rect">
            <a:avLst/>
          </a:prstGeom>
          <a:noFill/>
          <a:ln>
            <a:noFill/>
          </a:ln>
        </p:spPr>
        <p:txBody>
          <a:bodyPr spcFirstLastPara="1" wrap="square" lIns="91425" tIns="91425" rIns="91425" bIns="91425" anchor="t" anchorCtr="0">
            <a:noAutofit/>
          </a:bodyPr>
          <a:lstStyle/>
          <a:p>
            <a:pPr marL="0" lvl="0" indent="0" algn="ctr" rtl="0">
              <a:spcAft>
                <a:spcPts val="0"/>
              </a:spcAft>
              <a:buNone/>
            </a:pPr>
            <a:r>
              <a:rPr lang="en-IN" sz="1200" b="1" dirty="0">
                <a:solidFill>
                  <a:srgbClr val="4ECDC4"/>
                </a:solidFill>
                <a:latin typeface="Montserrat"/>
                <a:ea typeface="Montserrat"/>
                <a:cs typeface="Montserrat"/>
                <a:sym typeface="Montserrat"/>
              </a:rPr>
              <a:t>Heat </a:t>
            </a:r>
          </a:p>
          <a:p>
            <a:pPr marL="0" lvl="0" indent="0" algn="ctr" rtl="0">
              <a:spcAft>
                <a:spcPts val="0"/>
              </a:spcAft>
              <a:buNone/>
            </a:pPr>
            <a:r>
              <a:rPr lang="en-IN" sz="1200" b="1" dirty="0">
                <a:solidFill>
                  <a:srgbClr val="4ECDC4"/>
                </a:solidFill>
                <a:latin typeface="Montserrat"/>
                <a:ea typeface="Montserrat"/>
                <a:cs typeface="Montserrat"/>
                <a:sym typeface="Montserrat"/>
              </a:rPr>
              <a:t>Zones</a:t>
            </a:r>
            <a:endParaRPr sz="1200" dirty="0">
              <a:solidFill>
                <a:srgbClr val="4ECDC4"/>
              </a:solidFill>
              <a:latin typeface="Montserrat"/>
              <a:ea typeface="Montserrat"/>
              <a:cs typeface="Montserrat"/>
              <a:sym typeface="Montserrat"/>
            </a:endParaRPr>
          </a:p>
        </p:txBody>
      </p:sp>
      <p:grpSp>
        <p:nvGrpSpPr>
          <p:cNvPr id="146" name="Shape 461">
            <a:extLst>
              <a:ext uri="{FF2B5EF4-FFF2-40B4-BE49-F238E27FC236}">
                <a16:creationId xmlns:a16="http://schemas.microsoft.com/office/drawing/2014/main" id="{BCD36681-5AF7-4200-BB11-7A0B2DF02830}"/>
              </a:ext>
            </a:extLst>
          </p:cNvPr>
          <p:cNvGrpSpPr/>
          <p:nvPr/>
        </p:nvGrpSpPr>
        <p:grpSpPr>
          <a:xfrm flipH="1">
            <a:off x="3444075" y="3774542"/>
            <a:ext cx="428013" cy="366502"/>
            <a:chOff x="6625350" y="1613750"/>
            <a:chExt cx="480525" cy="438400"/>
          </a:xfrm>
          <a:solidFill>
            <a:srgbClr val="C7F464"/>
          </a:solidFill>
        </p:grpSpPr>
        <p:sp>
          <p:nvSpPr>
            <p:cNvPr id="147" name="Shape 462">
              <a:extLst>
                <a:ext uri="{FF2B5EF4-FFF2-40B4-BE49-F238E27FC236}">
                  <a16:creationId xmlns:a16="http://schemas.microsoft.com/office/drawing/2014/main" id="{E1589EA4-667C-4E82-ABE2-2116D6061BAB}"/>
                </a:ext>
              </a:extLst>
            </p:cNvPr>
            <p:cNvSpPr/>
            <p:nvPr/>
          </p:nvSpPr>
          <p:spPr>
            <a:xfrm>
              <a:off x="6670525" y="1887275"/>
              <a:ext cx="117875" cy="164875"/>
            </a:xfrm>
            <a:custGeom>
              <a:avLst/>
              <a:gdLst/>
              <a:ahLst/>
              <a:cxnLst/>
              <a:rect l="0" t="0" r="0" b="0"/>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463">
              <a:extLst>
                <a:ext uri="{FF2B5EF4-FFF2-40B4-BE49-F238E27FC236}">
                  <a16:creationId xmlns:a16="http://schemas.microsoft.com/office/drawing/2014/main" id="{59969232-04F3-41F4-BA8D-B4F399EA1CC5}"/>
                </a:ext>
              </a:extLst>
            </p:cNvPr>
            <p:cNvSpPr/>
            <p:nvPr/>
          </p:nvSpPr>
          <p:spPr>
            <a:xfrm>
              <a:off x="7075950" y="1754175"/>
              <a:ext cx="29925" cy="99550"/>
            </a:xfrm>
            <a:custGeom>
              <a:avLst/>
              <a:gdLst/>
              <a:ahLst/>
              <a:cxnLst/>
              <a:rect l="0" t="0" r="0" b="0"/>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464">
              <a:extLst>
                <a:ext uri="{FF2B5EF4-FFF2-40B4-BE49-F238E27FC236}">
                  <a16:creationId xmlns:a16="http://schemas.microsoft.com/office/drawing/2014/main" id="{4260B70C-662E-4C00-B76F-D73667330CE2}"/>
                </a:ext>
              </a:extLst>
            </p:cNvPr>
            <p:cNvSpPr/>
            <p:nvPr/>
          </p:nvSpPr>
          <p:spPr>
            <a:xfrm>
              <a:off x="6625350" y="1729750"/>
              <a:ext cx="97700" cy="147175"/>
            </a:xfrm>
            <a:custGeom>
              <a:avLst/>
              <a:gdLst/>
              <a:ahLst/>
              <a:cxnLst/>
              <a:rect l="0" t="0" r="0" b="0"/>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465">
              <a:extLst>
                <a:ext uri="{FF2B5EF4-FFF2-40B4-BE49-F238E27FC236}">
                  <a16:creationId xmlns:a16="http://schemas.microsoft.com/office/drawing/2014/main" id="{ED9503E5-EB9F-4B7A-9B3F-305313A68037}"/>
                </a:ext>
              </a:extLst>
            </p:cNvPr>
            <p:cNvSpPr/>
            <p:nvPr/>
          </p:nvSpPr>
          <p:spPr>
            <a:xfrm>
              <a:off x="6736475" y="1638175"/>
              <a:ext cx="279650" cy="330325"/>
            </a:xfrm>
            <a:custGeom>
              <a:avLst/>
              <a:gdLst/>
              <a:ahLst/>
              <a:cxnLst/>
              <a:rect l="0" t="0" r="0" b="0"/>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466">
              <a:extLst>
                <a:ext uri="{FF2B5EF4-FFF2-40B4-BE49-F238E27FC236}">
                  <a16:creationId xmlns:a16="http://schemas.microsoft.com/office/drawing/2014/main" id="{192077C3-B68A-44A7-9403-7C2EB18744F5}"/>
                </a:ext>
              </a:extLst>
            </p:cNvPr>
            <p:cNvSpPr/>
            <p:nvPr/>
          </p:nvSpPr>
          <p:spPr>
            <a:xfrm>
              <a:off x="7029550" y="1613750"/>
              <a:ext cx="34200" cy="379800"/>
            </a:xfrm>
            <a:custGeom>
              <a:avLst/>
              <a:gdLst/>
              <a:ahLst/>
              <a:cxnLst/>
              <a:rect l="0" t="0" r="0" b="0"/>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2" name="Shape 59">
            <a:extLst>
              <a:ext uri="{FF2B5EF4-FFF2-40B4-BE49-F238E27FC236}">
                <a16:creationId xmlns:a16="http://schemas.microsoft.com/office/drawing/2014/main" id="{84980F1E-84E9-41F8-BFC5-741248AB8052}"/>
              </a:ext>
            </a:extLst>
          </p:cNvPr>
          <p:cNvSpPr txBox="1"/>
          <p:nvPr/>
        </p:nvSpPr>
        <p:spPr>
          <a:xfrm>
            <a:off x="2712907" y="4134932"/>
            <a:ext cx="1991355" cy="989748"/>
          </a:xfrm>
          <a:prstGeom prst="rect">
            <a:avLst/>
          </a:prstGeom>
          <a:noFill/>
          <a:ln>
            <a:noFill/>
          </a:ln>
        </p:spPr>
        <p:txBody>
          <a:bodyPr spcFirstLastPara="1" wrap="square" lIns="91425" tIns="91425" rIns="91425" bIns="91425" anchor="t" anchorCtr="0">
            <a:noAutofit/>
          </a:bodyPr>
          <a:lstStyle/>
          <a:p>
            <a:pPr lvl="0" rtl="0">
              <a:spcBef>
                <a:spcPts val="600"/>
              </a:spcBef>
              <a:spcAft>
                <a:spcPts val="0"/>
              </a:spcAft>
            </a:pPr>
            <a:r>
              <a:rPr lang="en-IN" sz="1100" b="1" dirty="0">
                <a:solidFill>
                  <a:srgbClr val="4ECDC4"/>
                </a:solidFill>
                <a:latin typeface="Montserrat"/>
                <a:ea typeface="Montserrat"/>
                <a:cs typeface="Montserrat"/>
                <a:sym typeface="Montserrat"/>
              </a:rPr>
              <a:t>Predication of major impact zones.</a:t>
            </a:r>
          </a:p>
          <a:p>
            <a:pPr lvl="0" rtl="0">
              <a:spcBef>
                <a:spcPts val="600"/>
              </a:spcBef>
              <a:spcAft>
                <a:spcPts val="0"/>
              </a:spcAft>
            </a:pPr>
            <a:r>
              <a:rPr lang="en-IN" sz="1100" b="1" dirty="0">
                <a:solidFill>
                  <a:srgbClr val="4ECDC4"/>
                </a:solidFill>
                <a:latin typeface="Montserrat"/>
                <a:ea typeface="Montserrat"/>
                <a:cs typeface="Montserrat"/>
                <a:sym typeface="Montserrat"/>
              </a:rPr>
              <a:t>Suggestion of optimum Rescue plans.</a:t>
            </a:r>
            <a:endParaRPr sz="1100" dirty="0">
              <a:solidFill>
                <a:srgbClr val="4ECDC4"/>
              </a:solidFill>
              <a:latin typeface="Montserrat"/>
              <a:ea typeface="Montserrat"/>
              <a:cs typeface="Montserrat"/>
              <a:sym typeface="Montserrat"/>
            </a:endParaRPr>
          </a:p>
        </p:txBody>
      </p:sp>
      <p:grpSp>
        <p:nvGrpSpPr>
          <p:cNvPr id="155" name="Group 154">
            <a:extLst>
              <a:ext uri="{FF2B5EF4-FFF2-40B4-BE49-F238E27FC236}">
                <a16:creationId xmlns:a16="http://schemas.microsoft.com/office/drawing/2014/main" id="{FC60C665-DE74-4CE1-9B21-EED3282B88B9}"/>
              </a:ext>
            </a:extLst>
          </p:cNvPr>
          <p:cNvGrpSpPr/>
          <p:nvPr/>
        </p:nvGrpSpPr>
        <p:grpSpPr>
          <a:xfrm rot="5400000">
            <a:off x="5106870" y="4082893"/>
            <a:ext cx="523796" cy="959449"/>
            <a:chOff x="7785554" y="2408550"/>
            <a:chExt cx="523796" cy="959449"/>
          </a:xfrm>
        </p:grpSpPr>
        <p:sp>
          <p:nvSpPr>
            <p:cNvPr id="156" name="Arrow: Chevron 155">
              <a:extLst>
                <a:ext uri="{FF2B5EF4-FFF2-40B4-BE49-F238E27FC236}">
                  <a16:creationId xmlns:a16="http://schemas.microsoft.com/office/drawing/2014/main" id="{4FE3CEE8-72DA-4A50-B420-98EFE91D6D00}"/>
                </a:ext>
              </a:extLst>
            </p:cNvPr>
            <p:cNvSpPr/>
            <p:nvPr/>
          </p:nvSpPr>
          <p:spPr>
            <a:xfrm rot="5400000">
              <a:off x="7834554" y="2625630"/>
              <a:ext cx="425797" cy="523794"/>
            </a:xfrm>
            <a:prstGeom prst="chevron">
              <a:avLst/>
            </a:prstGeom>
            <a:solidFill>
              <a:srgbClr val="4EC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7" name="Arrow: Chevron 156">
              <a:extLst>
                <a:ext uri="{FF2B5EF4-FFF2-40B4-BE49-F238E27FC236}">
                  <a16:creationId xmlns:a16="http://schemas.microsoft.com/office/drawing/2014/main" id="{0E6D7D23-9F11-4666-B0A5-91FD5F66F5EA}"/>
                </a:ext>
              </a:extLst>
            </p:cNvPr>
            <p:cNvSpPr/>
            <p:nvPr/>
          </p:nvSpPr>
          <p:spPr>
            <a:xfrm rot="5400000">
              <a:off x="7834553" y="2893204"/>
              <a:ext cx="425797" cy="523794"/>
            </a:xfrm>
            <a:prstGeom prst="chevron">
              <a:avLst/>
            </a:prstGeom>
            <a:solidFill>
              <a:srgbClr val="C7F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8" name="Arrow: Chevron 157">
              <a:extLst>
                <a:ext uri="{FF2B5EF4-FFF2-40B4-BE49-F238E27FC236}">
                  <a16:creationId xmlns:a16="http://schemas.microsoft.com/office/drawing/2014/main" id="{CDBD370C-1670-4787-B384-69A22BAE8CED}"/>
                </a:ext>
              </a:extLst>
            </p:cNvPr>
            <p:cNvSpPr/>
            <p:nvPr/>
          </p:nvSpPr>
          <p:spPr>
            <a:xfrm rot="5400000">
              <a:off x="7834552" y="2359552"/>
              <a:ext cx="425797" cy="523794"/>
            </a:xfrm>
            <a:prstGeom prst="chevron">
              <a:avLst/>
            </a:prstGeom>
            <a:solidFill>
              <a:srgbClr val="454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60" name="Moon 159">
            <a:extLst>
              <a:ext uri="{FF2B5EF4-FFF2-40B4-BE49-F238E27FC236}">
                <a16:creationId xmlns:a16="http://schemas.microsoft.com/office/drawing/2014/main" id="{974DD4E1-16DF-4DCE-A250-7D91880C9A36}"/>
              </a:ext>
            </a:extLst>
          </p:cNvPr>
          <p:cNvSpPr/>
          <p:nvPr/>
        </p:nvSpPr>
        <p:spPr>
          <a:xfrm rot="18558291">
            <a:off x="1239408" y="4602222"/>
            <a:ext cx="798220" cy="1875867"/>
          </a:xfrm>
          <a:prstGeom prst="moon">
            <a:avLst>
              <a:gd name="adj" fmla="val 54201"/>
            </a:avLst>
          </a:prstGeom>
          <a:solidFill>
            <a:srgbClr val="4ECD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Isosceles Triangle 160">
            <a:extLst>
              <a:ext uri="{FF2B5EF4-FFF2-40B4-BE49-F238E27FC236}">
                <a16:creationId xmlns:a16="http://schemas.microsoft.com/office/drawing/2014/main" id="{F6E0603C-026D-4D32-973C-10A198F94E89}"/>
              </a:ext>
            </a:extLst>
          </p:cNvPr>
          <p:cNvSpPr/>
          <p:nvPr/>
        </p:nvSpPr>
        <p:spPr>
          <a:xfrm rot="150888">
            <a:off x="844130" y="4219720"/>
            <a:ext cx="657317" cy="414583"/>
          </a:xfrm>
          <a:prstGeom prst="triangle">
            <a:avLst/>
          </a:prstGeom>
          <a:solidFill>
            <a:srgbClr val="454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Shape 484">
            <a:extLst>
              <a:ext uri="{FF2B5EF4-FFF2-40B4-BE49-F238E27FC236}">
                <a16:creationId xmlns:a16="http://schemas.microsoft.com/office/drawing/2014/main" id="{FA1183E1-2108-40F1-BA4B-BCFE90369529}"/>
              </a:ext>
            </a:extLst>
          </p:cNvPr>
          <p:cNvSpPr/>
          <p:nvPr/>
        </p:nvSpPr>
        <p:spPr>
          <a:xfrm>
            <a:off x="3102226" y="5730477"/>
            <a:ext cx="319561" cy="336908"/>
          </a:xfrm>
          <a:custGeom>
            <a:avLst/>
            <a:gdLst/>
            <a:ahLst/>
            <a:cxnLst/>
            <a:rect l="0" t="0" r="0" b="0"/>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3" name="Shape 506">
            <a:extLst>
              <a:ext uri="{FF2B5EF4-FFF2-40B4-BE49-F238E27FC236}">
                <a16:creationId xmlns:a16="http://schemas.microsoft.com/office/drawing/2014/main" id="{A6313306-F1DE-4B78-9F9B-DC6A8809CCA4}"/>
              </a:ext>
            </a:extLst>
          </p:cNvPr>
          <p:cNvGrpSpPr/>
          <p:nvPr/>
        </p:nvGrpSpPr>
        <p:grpSpPr>
          <a:xfrm rot="19575468">
            <a:off x="3012539" y="6025463"/>
            <a:ext cx="427781" cy="316489"/>
            <a:chOff x="5255200" y="3006475"/>
            <a:chExt cx="511700" cy="378575"/>
          </a:xfrm>
        </p:grpSpPr>
        <p:sp>
          <p:nvSpPr>
            <p:cNvPr id="164" name="Shape 507">
              <a:extLst>
                <a:ext uri="{FF2B5EF4-FFF2-40B4-BE49-F238E27FC236}">
                  <a16:creationId xmlns:a16="http://schemas.microsoft.com/office/drawing/2014/main" id="{D4E45C3A-DA18-4A77-8BC5-586A6C2BA8AD}"/>
                </a:ext>
              </a:extLst>
            </p:cNvPr>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508">
              <a:extLst>
                <a:ext uri="{FF2B5EF4-FFF2-40B4-BE49-F238E27FC236}">
                  <a16:creationId xmlns:a16="http://schemas.microsoft.com/office/drawing/2014/main" id="{E6FE2458-6C88-4218-8B71-FE420C07607F}"/>
                </a:ext>
              </a:extLst>
            </p:cNvPr>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454F5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7" name="Shape 59">
            <a:extLst>
              <a:ext uri="{FF2B5EF4-FFF2-40B4-BE49-F238E27FC236}">
                <a16:creationId xmlns:a16="http://schemas.microsoft.com/office/drawing/2014/main" id="{49FD5F56-A8E1-4C6E-B4BA-33DB0A69D85A}"/>
              </a:ext>
            </a:extLst>
          </p:cNvPr>
          <p:cNvSpPr txBox="1"/>
          <p:nvPr/>
        </p:nvSpPr>
        <p:spPr>
          <a:xfrm>
            <a:off x="124467" y="3516439"/>
            <a:ext cx="2228113" cy="418511"/>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2000" b="1" dirty="0">
                <a:solidFill>
                  <a:srgbClr val="454F5B"/>
                </a:solidFill>
                <a:latin typeface="Montserrat"/>
                <a:ea typeface="Montserrat"/>
                <a:cs typeface="Montserrat"/>
                <a:sym typeface="Montserrat"/>
              </a:rPr>
              <a:t>Take Action.</a:t>
            </a:r>
            <a:endParaRPr dirty="0">
              <a:solidFill>
                <a:srgbClr val="454F5B"/>
              </a:solidFill>
              <a:latin typeface="Montserrat"/>
              <a:ea typeface="Montserrat"/>
              <a:cs typeface="Montserrat"/>
              <a:sym typeface="Montserrat"/>
            </a:endParaRPr>
          </a:p>
        </p:txBody>
      </p:sp>
    </p:spTree>
    <p:extLst>
      <p:ext uri="{BB962C8B-B14F-4D97-AF65-F5344CB8AC3E}">
        <p14:creationId xmlns:p14="http://schemas.microsoft.com/office/powerpoint/2010/main" val="105083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dirty="0">
                <a:solidFill>
                  <a:srgbClr val="C7F464"/>
                </a:solidFill>
              </a:rPr>
              <a:t>1.</a:t>
            </a:r>
            <a:endParaRPr sz="9600" dirty="0">
              <a:solidFill>
                <a:srgbClr val="C7F464"/>
              </a:solidFill>
            </a:endParaRPr>
          </a:p>
          <a:p>
            <a:pPr marL="0" lvl="0" indent="0" rtl="0">
              <a:spcBef>
                <a:spcPts val="0"/>
              </a:spcBef>
              <a:spcAft>
                <a:spcPts val="0"/>
              </a:spcAft>
              <a:buNone/>
            </a:pPr>
            <a:r>
              <a:rPr lang="en-IN" dirty="0"/>
              <a:t>Success Prediction</a:t>
            </a:r>
            <a:endParaRPr dirty="0"/>
          </a:p>
        </p:txBody>
      </p:sp>
      <p:sp>
        <p:nvSpPr>
          <p:cNvPr id="76" name="Shape 76"/>
          <p:cNvSpPr txBox="1">
            <a:spLocks noGrp="1"/>
          </p:cNvSpPr>
          <p:nvPr>
            <p:ph type="subTitle" idx="1"/>
          </p:nvPr>
        </p:nvSpPr>
        <p:spPr>
          <a:xfrm>
            <a:off x="5888736" y="3619885"/>
            <a:ext cx="3084576" cy="1910400"/>
          </a:xfrm>
          <a:prstGeom prst="rect">
            <a:avLst/>
          </a:prstGeom>
        </p:spPr>
        <p:txBody>
          <a:bodyPr spcFirstLastPara="1" wrap="square" lIns="91425" tIns="91425" rIns="91425" bIns="91425" anchor="b" anchorCtr="0">
            <a:noAutofit/>
          </a:bodyPr>
          <a:lstStyle/>
          <a:p>
            <a:pPr marL="0" lvl="0" indent="0" algn="just"/>
            <a:r>
              <a:rPr lang="en-US" sz="1600" dirty="0"/>
              <a:t>Our main objective is to make an estimate of number of people trapped in a calamity struck place and give a brief information to agencies in a intuitive way so that the agencies can take actions accordingly.</a:t>
            </a:r>
            <a:endParaRPr sz="1600" dirty="0"/>
          </a:p>
        </p:txBody>
      </p:sp>
      <p:sp>
        <p:nvSpPr>
          <p:cNvPr id="4" name="Shape 59">
            <a:extLst>
              <a:ext uri="{FF2B5EF4-FFF2-40B4-BE49-F238E27FC236}">
                <a16:creationId xmlns:a16="http://schemas.microsoft.com/office/drawing/2014/main" id="{56A40EB9-F054-4079-9076-23962E776867}"/>
              </a:ext>
            </a:extLst>
          </p:cNvPr>
          <p:cNvSpPr txBox="1"/>
          <p:nvPr/>
        </p:nvSpPr>
        <p:spPr>
          <a:xfrm>
            <a:off x="6319487" y="0"/>
            <a:ext cx="2228113" cy="438912"/>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600" b="1" dirty="0">
                <a:solidFill>
                  <a:srgbClr val="C7F464"/>
                </a:solidFill>
                <a:latin typeface="Montserrat"/>
                <a:ea typeface="Montserrat"/>
                <a:cs typeface="Montserrat"/>
                <a:sym typeface="Montserrat"/>
              </a:rPr>
              <a:t>OBJECTIVES</a:t>
            </a:r>
            <a:endParaRPr sz="1600" dirty="0">
              <a:solidFill>
                <a:srgbClr val="C7F464"/>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dirty="0">
                <a:solidFill>
                  <a:srgbClr val="C7F464"/>
                </a:solidFill>
              </a:rPr>
              <a:t>2.</a:t>
            </a:r>
            <a:endParaRPr sz="9600" dirty="0">
              <a:solidFill>
                <a:srgbClr val="C7F464"/>
              </a:solidFill>
            </a:endParaRPr>
          </a:p>
          <a:p>
            <a:pPr marL="0" lvl="0" indent="0" rtl="0">
              <a:spcBef>
                <a:spcPts val="0"/>
              </a:spcBef>
              <a:spcAft>
                <a:spcPts val="0"/>
              </a:spcAft>
              <a:buNone/>
            </a:pPr>
            <a:r>
              <a:rPr lang="en-IN" dirty="0"/>
              <a:t>Demographic study</a:t>
            </a:r>
            <a:endParaRPr dirty="0"/>
          </a:p>
        </p:txBody>
      </p:sp>
      <p:sp>
        <p:nvSpPr>
          <p:cNvPr id="76" name="Shape 76"/>
          <p:cNvSpPr txBox="1">
            <a:spLocks noGrp="1"/>
          </p:cNvSpPr>
          <p:nvPr>
            <p:ph type="subTitle" idx="1"/>
          </p:nvPr>
        </p:nvSpPr>
        <p:spPr>
          <a:xfrm>
            <a:off x="5891255" y="4171681"/>
            <a:ext cx="3084576" cy="1910400"/>
          </a:xfrm>
          <a:prstGeom prst="rect">
            <a:avLst/>
          </a:prstGeom>
        </p:spPr>
        <p:txBody>
          <a:bodyPr spcFirstLastPara="1" wrap="square" lIns="91425" tIns="91425" rIns="91425" bIns="91425" anchor="b" anchorCtr="0">
            <a:noAutofit/>
          </a:bodyPr>
          <a:lstStyle/>
          <a:p>
            <a:pPr marL="0" lvl="0" indent="0" algn="just"/>
            <a:r>
              <a:rPr lang="en-US" sz="2000" dirty="0"/>
              <a:t>Our application provides an easy way to get to know about the demographics of any calamity before it actually occurs and that too in real time so that the immediate action is adopted.</a:t>
            </a:r>
            <a:endParaRPr sz="1400" dirty="0"/>
          </a:p>
        </p:txBody>
      </p:sp>
      <p:sp>
        <p:nvSpPr>
          <p:cNvPr id="4" name="Shape 59">
            <a:extLst>
              <a:ext uri="{FF2B5EF4-FFF2-40B4-BE49-F238E27FC236}">
                <a16:creationId xmlns:a16="http://schemas.microsoft.com/office/drawing/2014/main" id="{56A40EB9-F054-4079-9076-23962E776867}"/>
              </a:ext>
            </a:extLst>
          </p:cNvPr>
          <p:cNvSpPr txBox="1"/>
          <p:nvPr/>
        </p:nvSpPr>
        <p:spPr>
          <a:xfrm>
            <a:off x="6319487" y="0"/>
            <a:ext cx="2228113" cy="438912"/>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600" b="1" dirty="0">
                <a:solidFill>
                  <a:srgbClr val="C7F464"/>
                </a:solidFill>
                <a:latin typeface="Montserrat"/>
                <a:ea typeface="Montserrat"/>
                <a:cs typeface="Montserrat"/>
                <a:sym typeface="Montserrat"/>
              </a:rPr>
              <a:t>OBJECTIVES</a:t>
            </a:r>
            <a:endParaRPr sz="1600" dirty="0">
              <a:solidFill>
                <a:srgbClr val="C7F464"/>
              </a:solidFill>
              <a:latin typeface="Montserrat"/>
              <a:ea typeface="Montserrat"/>
              <a:cs typeface="Montserrat"/>
              <a:sym typeface="Montserrat"/>
            </a:endParaRPr>
          </a:p>
        </p:txBody>
      </p:sp>
    </p:spTree>
    <p:extLst>
      <p:ext uri="{BB962C8B-B14F-4D97-AF65-F5344CB8AC3E}">
        <p14:creationId xmlns:p14="http://schemas.microsoft.com/office/powerpoint/2010/main" val="160134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3863725"/>
            <a:ext cx="4505400" cy="1910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9600" dirty="0">
                <a:solidFill>
                  <a:srgbClr val="C7F464"/>
                </a:solidFill>
              </a:rPr>
              <a:t>3.</a:t>
            </a:r>
            <a:endParaRPr sz="9600" dirty="0">
              <a:solidFill>
                <a:srgbClr val="C7F464"/>
              </a:solidFill>
            </a:endParaRPr>
          </a:p>
          <a:p>
            <a:pPr marL="0" lvl="0" indent="0" rtl="0">
              <a:spcBef>
                <a:spcPts val="0"/>
              </a:spcBef>
              <a:spcAft>
                <a:spcPts val="0"/>
              </a:spcAft>
              <a:buNone/>
            </a:pPr>
            <a:r>
              <a:rPr lang="en-IN" dirty="0" err="1"/>
              <a:t>HeatMaps</a:t>
            </a:r>
            <a:r>
              <a:rPr lang="en-IN" dirty="0"/>
              <a:t> for impact study</a:t>
            </a:r>
            <a:endParaRPr dirty="0"/>
          </a:p>
        </p:txBody>
      </p:sp>
      <p:sp>
        <p:nvSpPr>
          <p:cNvPr id="76" name="Shape 76"/>
          <p:cNvSpPr txBox="1">
            <a:spLocks noGrp="1"/>
          </p:cNvSpPr>
          <p:nvPr>
            <p:ph type="subTitle" idx="1"/>
          </p:nvPr>
        </p:nvSpPr>
        <p:spPr>
          <a:xfrm>
            <a:off x="5891255" y="2900850"/>
            <a:ext cx="3084576" cy="2613667"/>
          </a:xfrm>
          <a:prstGeom prst="rect">
            <a:avLst/>
          </a:prstGeom>
        </p:spPr>
        <p:txBody>
          <a:bodyPr spcFirstLastPara="1" wrap="square" lIns="91425" tIns="91425" rIns="91425" bIns="91425" anchor="b" anchorCtr="0">
            <a:noAutofit/>
          </a:bodyPr>
          <a:lstStyle/>
          <a:p>
            <a:pPr marL="0" lvl="0" indent="0" algn="just"/>
            <a:r>
              <a:rPr lang="en-US" sz="2000" dirty="0"/>
              <a:t>Heat zones on maps will provide an convenient and more effective way of visualizing the actual condition of the disaster activity.  </a:t>
            </a:r>
            <a:endParaRPr sz="1200" dirty="0"/>
          </a:p>
        </p:txBody>
      </p:sp>
      <p:sp>
        <p:nvSpPr>
          <p:cNvPr id="4" name="Shape 59">
            <a:extLst>
              <a:ext uri="{FF2B5EF4-FFF2-40B4-BE49-F238E27FC236}">
                <a16:creationId xmlns:a16="http://schemas.microsoft.com/office/drawing/2014/main" id="{56A40EB9-F054-4079-9076-23962E776867}"/>
              </a:ext>
            </a:extLst>
          </p:cNvPr>
          <p:cNvSpPr txBox="1"/>
          <p:nvPr/>
        </p:nvSpPr>
        <p:spPr>
          <a:xfrm>
            <a:off x="6319487" y="0"/>
            <a:ext cx="2228113" cy="438912"/>
          </a:xfrm>
          <a:prstGeom prst="rect">
            <a:avLst/>
          </a:prstGeom>
          <a:solidFill>
            <a:srgbClr val="454F5B"/>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IN" sz="1600" b="1" dirty="0">
                <a:solidFill>
                  <a:srgbClr val="C7F464"/>
                </a:solidFill>
                <a:latin typeface="Montserrat"/>
                <a:ea typeface="Montserrat"/>
                <a:cs typeface="Montserrat"/>
                <a:sym typeface="Montserrat"/>
              </a:rPr>
              <a:t>OBJECTIVES</a:t>
            </a:r>
            <a:endParaRPr sz="1600" dirty="0">
              <a:solidFill>
                <a:srgbClr val="C7F464"/>
              </a:solidFill>
              <a:latin typeface="Montserrat"/>
              <a:ea typeface="Montserrat"/>
              <a:cs typeface="Montserrat"/>
              <a:sym typeface="Montserrat"/>
            </a:endParaRPr>
          </a:p>
        </p:txBody>
      </p:sp>
    </p:spTree>
    <p:extLst>
      <p:ext uri="{BB962C8B-B14F-4D97-AF65-F5344CB8AC3E}">
        <p14:creationId xmlns:p14="http://schemas.microsoft.com/office/powerpoint/2010/main" val="2189309066"/>
      </p:ext>
    </p:extLst>
  </p:cSld>
  <p:clrMapOvr>
    <a:masterClrMapping/>
  </p:clrMapOvr>
</p:sld>
</file>

<file path=ppt/theme/theme1.xml><?xml version="1.0" encoding="utf-8"?>
<a:theme xmlns:a="http://schemas.openxmlformats.org/drawingml/2006/main" name="Desdemo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545</Words>
  <Application>Microsoft Office PowerPoint</Application>
  <PresentationFormat>On-screen Show (4:3)</PresentationFormat>
  <Paragraphs>65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Montserrat</vt:lpstr>
      <vt:lpstr>Montserrat Medium</vt:lpstr>
      <vt:lpstr>Desdemona template</vt:lpstr>
      <vt:lpstr>Dsense.AI (Pre-disaster tracking of Human Resource)</vt:lpstr>
      <vt:lpstr>Background.</vt:lpstr>
      <vt:lpstr>Dsense.AI</vt:lpstr>
      <vt:lpstr>Trigger.</vt:lpstr>
      <vt:lpstr>FLOW</vt:lpstr>
      <vt:lpstr>PowerPoint Presentation</vt:lpstr>
      <vt:lpstr>1. Success Prediction</vt:lpstr>
      <vt:lpstr>2. Demographic study</vt:lpstr>
      <vt:lpstr>3. HeatMaps for impact study</vt:lpstr>
      <vt:lpstr>4. Resource allocation &amp; Better Preperation</vt:lpstr>
      <vt:lpstr>5. Location preferences</vt:lpstr>
      <vt:lpstr>6. Post-disaster relocation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Dsense.AI (Pre-disaster tracking of Human Resource)</dc:title>
  <cp:lastModifiedBy>Arpit Jain Mr</cp:lastModifiedBy>
  <cp:revision>74</cp:revision>
  <dcterms:modified xsi:type="dcterms:W3CDTF">2018-07-15T16:54:23Z</dcterms:modified>
</cp:coreProperties>
</file>